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76" r:id="rId1"/>
  </p:sldMasterIdLst>
  <p:notesMasterIdLst>
    <p:notesMasterId r:id="rId10"/>
  </p:notesMasterIdLst>
  <p:sldIdLst>
    <p:sldId id="256" r:id="rId2"/>
    <p:sldId id="267" r:id="rId3"/>
    <p:sldId id="272" r:id="rId4"/>
    <p:sldId id="268" r:id="rId5"/>
    <p:sldId id="271" r:id="rId6"/>
    <p:sldId id="257" r:id="rId7"/>
    <p:sldId id="270"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57059" autoAdjust="0"/>
  </p:normalViewPr>
  <p:slideViewPr>
    <p:cSldViewPr>
      <p:cViewPr>
        <p:scale>
          <a:sx n="66" d="100"/>
          <a:sy n="66" d="100"/>
        </p:scale>
        <p:origin x="-229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8F775B-55C8-4E89-B663-D6E89161959D}" type="datetimeFigureOut">
              <a:rPr lang="en-US" smtClean="0"/>
              <a:pPr/>
              <a:t>5/22/2009</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C7E0EA-EBC1-4AD1-AD28-BB98E8CE5573}"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CA" b="1" dirty="0" smtClean="0"/>
              <a:t>As we just heard from Deloitte, our e-commerce transactions must</a:t>
            </a:r>
            <a:r>
              <a:rPr lang="en-CA" b="1" baseline="0" dirty="0" smtClean="0"/>
              <a:t> comply with Payment Card Industry standards.</a:t>
            </a:r>
          </a:p>
          <a:p>
            <a:pPr>
              <a:buFont typeface="Arial" pitchFamily="34" charset="0"/>
              <a:buNone/>
            </a:pPr>
            <a:endParaRPr lang="en-CA" b="1" baseline="0" dirty="0" smtClean="0"/>
          </a:p>
          <a:p>
            <a:pPr>
              <a:buFont typeface="Arial" pitchFamily="34" charset="0"/>
              <a:buNone/>
            </a:pPr>
            <a:r>
              <a:rPr lang="en-CA" b="1" baseline="0" dirty="0" smtClean="0"/>
              <a:t>The payment card industry instituted </a:t>
            </a:r>
            <a:r>
              <a:rPr lang="en-CA" b="1" i="1" baseline="0" dirty="0" smtClean="0"/>
              <a:t>Payment Card Industry Data Security Standards </a:t>
            </a:r>
            <a:r>
              <a:rPr lang="en-CA" b="1" baseline="0" dirty="0" smtClean="0"/>
              <a:t>to support organizations processing card payments to prevent payment card fraud, hacking and identity theft.</a:t>
            </a:r>
            <a:endParaRPr lang="en-CA" b="1" dirty="0" smtClean="0"/>
          </a:p>
          <a:p>
            <a:pPr>
              <a:buFont typeface="Arial" pitchFamily="34" charset="0"/>
              <a:buNone/>
            </a:pPr>
            <a:endParaRPr lang="en-CA" b="1" dirty="0" smtClean="0"/>
          </a:p>
          <a:p>
            <a:pPr>
              <a:buFont typeface="Arial" pitchFamily="34" charset="0"/>
              <a:buNone/>
            </a:pPr>
            <a:r>
              <a:rPr lang="en-CA" b="1" dirty="0" smtClean="0"/>
              <a:t>Since December 2008, the Office of the Comptroller General </a:t>
            </a:r>
            <a:r>
              <a:rPr lang="en-CA" b="1" baseline="0" dirty="0" smtClean="0"/>
              <a:t>and Provincial Treasury have been leading a 18-month rapid deployment project to secure management and transmission of credit card information in government.</a:t>
            </a:r>
          </a:p>
          <a:p>
            <a:pPr>
              <a:buFont typeface="Arial" pitchFamily="34" charset="0"/>
              <a:buNone/>
            </a:pPr>
            <a:endParaRPr lang="en-CA" b="1" baseline="0" dirty="0" smtClean="0"/>
          </a:p>
          <a:p>
            <a:pPr>
              <a:buFont typeface="Arial" pitchFamily="34" charset="0"/>
              <a:buNone/>
            </a:pPr>
            <a:endParaRPr lang="en-CA" b="1" baseline="0" dirty="0" smtClean="0"/>
          </a:p>
          <a:p>
            <a:pPr>
              <a:buFont typeface="Arial" pitchFamily="34" charset="0"/>
              <a:buNone/>
            </a:pPr>
            <a:endParaRPr lang="en-CA" b="1" dirty="0" smtClean="0"/>
          </a:p>
          <a:p>
            <a:pPr>
              <a:buFont typeface="Arial" pitchFamily="34" charset="0"/>
              <a:buNone/>
            </a:pPr>
            <a:endParaRPr lang="en-CA" b="1" dirty="0" smtClean="0"/>
          </a:p>
          <a:p>
            <a:pPr>
              <a:buFont typeface="Arial" pitchFamily="34" charset="0"/>
              <a:buNone/>
            </a:pPr>
            <a:endParaRPr lang="en-CA" b="1" dirty="0" smtClean="0"/>
          </a:p>
          <a:p>
            <a:pPr>
              <a:buFont typeface="Arial" pitchFamily="34" charset="0"/>
              <a:buNone/>
            </a:pPr>
            <a:endParaRPr lang="en-CA" b="1" dirty="0"/>
          </a:p>
        </p:txBody>
      </p:sp>
      <p:sp>
        <p:nvSpPr>
          <p:cNvPr id="4" name="Slide Number Placeholder 3"/>
          <p:cNvSpPr>
            <a:spLocks noGrp="1"/>
          </p:cNvSpPr>
          <p:nvPr>
            <p:ph type="sldNum" sz="quarter" idx="10"/>
          </p:nvPr>
        </p:nvSpPr>
        <p:spPr/>
        <p:txBody>
          <a:bodyPr/>
          <a:lstStyle/>
          <a:p>
            <a:fld id="{60C7E0EA-EBC1-4AD1-AD28-BB98E8CE5573}"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sz="1200" b="1" kern="1200" dirty="0" smtClean="0">
                <a:solidFill>
                  <a:schemeClr val="tx1"/>
                </a:solidFill>
                <a:latin typeface="+mn-lt"/>
                <a:ea typeface="+mn-ea"/>
                <a:cs typeface="+mn-cs"/>
              </a:rPr>
              <a:t>This framework drives our PCI Remediation</a:t>
            </a:r>
            <a:r>
              <a:rPr lang="en-CA" sz="1200" b="1" kern="1200" baseline="0" dirty="0" smtClean="0">
                <a:solidFill>
                  <a:schemeClr val="tx1"/>
                </a:solidFill>
                <a:latin typeface="+mn-lt"/>
                <a:ea typeface="+mn-ea"/>
                <a:cs typeface="+mn-cs"/>
              </a:rPr>
              <a:t> and Compliance Management Program.</a:t>
            </a:r>
          </a:p>
          <a:p>
            <a:endParaRPr lang="en-CA" sz="1200" b="1" kern="1200" baseline="0" dirty="0" smtClean="0">
              <a:solidFill>
                <a:schemeClr val="tx1"/>
              </a:solidFill>
              <a:latin typeface="+mn-lt"/>
              <a:ea typeface="+mn-ea"/>
              <a:cs typeface="+mn-cs"/>
            </a:endParaRPr>
          </a:p>
          <a:p>
            <a:r>
              <a:rPr lang="en-CA" sz="1200" b="1" kern="1200" baseline="0" dirty="0" smtClean="0">
                <a:solidFill>
                  <a:schemeClr val="tx1"/>
                </a:solidFill>
                <a:latin typeface="+mn-lt"/>
                <a:ea typeface="+mn-ea"/>
                <a:cs typeface="+mn-cs"/>
              </a:rPr>
              <a:t>As Comptroller General, my office is responsible for defining standards and policies governing ministry payment systems for collecting government revenues.</a:t>
            </a:r>
          </a:p>
          <a:p>
            <a:endParaRPr lang="en-CA" sz="1200" b="1" kern="1200" baseline="0" dirty="0" smtClean="0">
              <a:solidFill>
                <a:schemeClr val="tx1"/>
              </a:solidFill>
              <a:latin typeface="+mn-lt"/>
              <a:ea typeface="+mn-ea"/>
              <a:cs typeface="+mn-cs"/>
            </a:endParaRPr>
          </a:p>
          <a:p>
            <a:r>
              <a:rPr lang="en-CA" sz="1200" b="1" kern="1200" baseline="0" dirty="0" smtClean="0">
                <a:solidFill>
                  <a:schemeClr val="tx1"/>
                </a:solidFill>
                <a:latin typeface="+mn-lt"/>
                <a:ea typeface="+mn-ea"/>
                <a:cs typeface="+mn-cs"/>
              </a:rPr>
              <a:t>Banking/Cash Management Branch, Provincial Treasury sets policy and approves provincial government users of banking products and services, and works with clients to ensure that e-payment systems are managed in compliance with PCI standards.</a:t>
            </a:r>
          </a:p>
          <a:p>
            <a:endParaRPr lang="en-CA" sz="1200" b="1"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CA" sz="1200" b="1" kern="1200" baseline="0" dirty="0" smtClean="0">
                <a:solidFill>
                  <a:schemeClr val="tx1"/>
                </a:solidFill>
                <a:latin typeface="+mn-lt"/>
                <a:ea typeface="+mn-ea"/>
                <a:cs typeface="+mn-cs"/>
              </a:rPr>
              <a:t>Workplace Technology Services develops and manages the standard corporate technology infrastructure to support PCI standards as determined by the Minister of Finance.  Common IT infrastructure to enable PCI compliance includes network segmentation, vulnerability management and security monitoring. </a:t>
            </a:r>
            <a:endParaRPr lang="en-CA" sz="1200" b="1" kern="1200" dirty="0" smtClean="0">
              <a:solidFill>
                <a:schemeClr val="tx1"/>
              </a:solidFill>
              <a:latin typeface="+mn-lt"/>
              <a:ea typeface="+mn-ea"/>
              <a:cs typeface="+mn-cs"/>
            </a:endParaRPr>
          </a:p>
          <a:p>
            <a:endParaRPr lang="en-CA" sz="1200" b="1" kern="1200" baseline="0" dirty="0" smtClean="0">
              <a:solidFill>
                <a:schemeClr val="tx1"/>
              </a:solidFill>
              <a:latin typeface="+mn-lt"/>
              <a:ea typeface="+mn-ea"/>
              <a:cs typeface="+mn-cs"/>
            </a:endParaRPr>
          </a:p>
          <a:p>
            <a:r>
              <a:rPr lang="en-CA" sz="1200" b="1" kern="1200" baseline="0" dirty="0" smtClean="0">
                <a:solidFill>
                  <a:schemeClr val="tx1"/>
                </a:solidFill>
                <a:latin typeface="+mn-lt"/>
                <a:ea typeface="+mn-ea"/>
                <a:cs typeface="+mn-cs"/>
              </a:rPr>
              <a:t>The Government Chief Information Officer defines the technological direction and framework for IM/IT across government, maintains IT security policy, and establishes a process for incident investigation.</a:t>
            </a:r>
          </a:p>
          <a:p>
            <a:endParaRPr lang="en-CA" sz="1200" b="1" kern="1200" baseline="0" dirty="0" smtClean="0">
              <a:solidFill>
                <a:schemeClr val="tx1"/>
              </a:solidFill>
              <a:latin typeface="+mn-lt"/>
              <a:ea typeface="+mn-ea"/>
              <a:cs typeface="+mn-cs"/>
            </a:endParaRPr>
          </a:p>
          <a:p>
            <a:r>
              <a:rPr lang="en-CA" sz="1200" b="1" kern="1200" baseline="0" dirty="0" smtClean="0">
                <a:solidFill>
                  <a:schemeClr val="tx1"/>
                </a:solidFill>
                <a:latin typeface="+mn-lt"/>
                <a:ea typeface="+mn-ea"/>
                <a:cs typeface="+mn-cs"/>
              </a:rPr>
              <a:t>At this point, our PCI Project Director, Nicholas Krischanowsky will speak to our corporate PCI Project......</a:t>
            </a:r>
          </a:p>
          <a:p>
            <a:endParaRPr lang="en-CA" sz="1200" b="1"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60C7E0EA-EBC1-4AD1-AD28-BB98E8CE5573}"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b="1" dirty="0" smtClean="0"/>
              <a:t>As Project Director, the PCI Project Office is overseeing the Master Project Plan and 8 different, yet intertwined sub-projects.</a:t>
            </a:r>
          </a:p>
          <a:p>
            <a:endParaRPr lang="en-CA" b="1" dirty="0" smtClean="0"/>
          </a:p>
          <a:p>
            <a:r>
              <a:rPr lang="en-CA" b="1" dirty="0" smtClean="0"/>
              <a:t>We are required to periodically report to our Acquirers on compliance, or progress towards compliance.</a:t>
            </a:r>
          </a:p>
          <a:p>
            <a:endParaRPr lang="en-CA" b="1" dirty="0" smtClean="0"/>
          </a:p>
          <a:p>
            <a:r>
              <a:rPr lang="en-CA" b="1" dirty="0" smtClean="0"/>
              <a:t>This is an important on-going requirement for</a:t>
            </a:r>
            <a:r>
              <a:rPr lang="en-CA" b="1" baseline="0" dirty="0" smtClean="0"/>
              <a:t> maintaining current services at current costs.</a:t>
            </a:r>
          </a:p>
          <a:p>
            <a:endParaRPr lang="en-CA" b="1" baseline="0" dirty="0" smtClean="0"/>
          </a:p>
          <a:p>
            <a:endParaRPr lang="en-CA" dirty="0"/>
          </a:p>
        </p:txBody>
      </p:sp>
      <p:sp>
        <p:nvSpPr>
          <p:cNvPr id="4" name="Slide Number Placeholder 3"/>
          <p:cNvSpPr>
            <a:spLocks noGrp="1"/>
          </p:cNvSpPr>
          <p:nvPr>
            <p:ph type="sldNum" sz="quarter" idx="10"/>
          </p:nvPr>
        </p:nvSpPr>
        <p:spPr/>
        <p:txBody>
          <a:bodyPr/>
          <a:lstStyle/>
          <a:p>
            <a:fld id="{60C7E0EA-EBC1-4AD1-AD28-BB98E8CE5573}"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b="1" dirty="0" smtClean="0"/>
              <a:t>The Province of BC is using</a:t>
            </a:r>
            <a:r>
              <a:rPr lang="en-CA" b="1" baseline="0" dirty="0" smtClean="0"/>
              <a:t> a risk-based approach to achieving PCI compliance – this approach helps us reduce risk to cardholder data as early on as possible in the compliance journey by identifying and addressing highest risk targets, and demonstrating progress towards compliance to our Acquirers.</a:t>
            </a:r>
          </a:p>
          <a:p>
            <a:endParaRPr lang="en-CA" b="1" baseline="0" dirty="0" smtClean="0"/>
          </a:p>
          <a:p>
            <a:r>
              <a:rPr lang="en-CA" b="1" baseline="0" dirty="0" smtClean="0"/>
              <a:t>Since December 2008, the PCI Project Office has achieved the following: (see slides)</a:t>
            </a:r>
          </a:p>
          <a:p>
            <a:r>
              <a:rPr lang="en-CA" b="1" baseline="0" dirty="0" smtClean="0"/>
              <a:t>	</a:t>
            </a:r>
          </a:p>
          <a:p>
            <a:endParaRPr lang="en-CA" b="1" baseline="0" dirty="0" smtClean="0"/>
          </a:p>
          <a:p>
            <a:r>
              <a:rPr lang="en-CA" b="1" baseline="0" dirty="0" smtClean="0"/>
              <a:t> </a:t>
            </a:r>
            <a:endParaRPr lang="en-CA" b="1" dirty="0"/>
          </a:p>
        </p:txBody>
      </p:sp>
      <p:sp>
        <p:nvSpPr>
          <p:cNvPr id="4" name="Slide Number Placeholder 3"/>
          <p:cNvSpPr>
            <a:spLocks noGrp="1"/>
          </p:cNvSpPr>
          <p:nvPr>
            <p:ph type="sldNum" sz="quarter" idx="10"/>
          </p:nvPr>
        </p:nvSpPr>
        <p:spPr/>
        <p:txBody>
          <a:bodyPr/>
          <a:lstStyle/>
          <a:p>
            <a:fld id="{60C7E0EA-EBC1-4AD1-AD28-BB98E8CE5573}"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b="1" dirty="0"/>
          </a:p>
        </p:txBody>
      </p:sp>
      <p:sp>
        <p:nvSpPr>
          <p:cNvPr id="4" name="Slide Number Placeholder 3"/>
          <p:cNvSpPr>
            <a:spLocks noGrp="1"/>
          </p:cNvSpPr>
          <p:nvPr>
            <p:ph type="sldNum" sz="quarter" idx="10"/>
          </p:nvPr>
        </p:nvSpPr>
        <p:spPr/>
        <p:txBody>
          <a:bodyPr/>
          <a:lstStyle/>
          <a:p>
            <a:fld id="{60C7E0EA-EBC1-4AD1-AD28-BB98E8CE5573}"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CA" b="1" dirty="0" smtClean="0"/>
              <a:t>As the Province</a:t>
            </a:r>
            <a:r>
              <a:rPr lang="en-CA" b="1" baseline="0" dirty="0" smtClean="0"/>
              <a:t> of BC processes over 20 million payment transactions annually, we are classified as a Level 1 Merchant.  As a Level </a:t>
            </a:r>
            <a:r>
              <a:rPr lang="en-CA" b="1" baseline="0" smtClean="0"/>
              <a:t>1 Merchant, w</a:t>
            </a:r>
            <a:r>
              <a:rPr lang="en-CA" b="1" smtClean="0"/>
              <a:t>e</a:t>
            </a:r>
            <a:r>
              <a:rPr lang="en-CA" b="1" baseline="0" smtClean="0"/>
              <a:t> </a:t>
            </a:r>
            <a:r>
              <a:rPr lang="en-CA" b="1" baseline="0" dirty="0" smtClean="0"/>
              <a:t>have three mandatory deadline dates to meet:</a:t>
            </a:r>
          </a:p>
          <a:p>
            <a:endParaRPr lang="en-CA" b="1" baseline="0" dirty="0" smtClean="0"/>
          </a:p>
          <a:p>
            <a:r>
              <a:rPr lang="en-CA" b="1" baseline="0" dirty="0" smtClean="0"/>
              <a:t>Effective September 2009, VISA requires a declaration that we do not retain sensitive payment card data such as full magnetic stripe, security codes or PIN data after transaction authorization.</a:t>
            </a:r>
          </a:p>
          <a:p>
            <a:endParaRPr lang="en-CA" b="1" baseline="0" dirty="0" smtClean="0"/>
          </a:p>
          <a:p>
            <a:r>
              <a:rPr lang="en-CA" b="1" baseline="0" dirty="0" smtClean="0"/>
              <a:t>Point of Sale terminals must be updated to be Chip\Pin compliant – (completed, other than LDB POS terminals)</a:t>
            </a:r>
          </a:p>
          <a:p>
            <a:endParaRPr lang="en-CA" b="1" baseline="0" dirty="0" smtClean="0"/>
          </a:p>
          <a:p>
            <a:r>
              <a:rPr lang="en-CA" b="1" baseline="0" dirty="0" smtClean="0"/>
              <a:t>Full compliance with PCI DSS standards by October 2010.  This involves every payment system (point of sale devices, web terminal and online payment systems).</a:t>
            </a:r>
          </a:p>
          <a:p>
            <a:endParaRPr lang="en-CA" b="1" baseline="0" dirty="0" smtClean="0"/>
          </a:p>
          <a:p>
            <a:r>
              <a:rPr lang="en-CA" b="1" baseline="0" dirty="0" smtClean="0"/>
              <a:t>**To prepare for our September 2009 declaration to VISA, the Comptroller General is in the process of surveying all business (May 2009) with respect to our retention of sensitive payment card data, including any compensating controls.  VISA will assess risk factor to our declaration.  </a:t>
            </a:r>
          </a:p>
          <a:p>
            <a:endParaRPr lang="en-CA" b="1" baseline="0" dirty="0" smtClean="0"/>
          </a:p>
          <a:p>
            <a:endParaRPr lang="en-CA" b="1" baseline="0" dirty="0" smtClean="0"/>
          </a:p>
          <a:p>
            <a:endParaRPr lang="en-CA" b="1" baseline="0" dirty="0" smtClean="0"/>
          </a:p>
          <a:p>
            <a:endParaRPr lang="en-CA" b="1" baseline="0" dirty="0" smtClean="0"/>
          </a:p>
          <a:p>
            <a:r>
              <a:rPr lang="en-CA" b="1" baseline="0" dirty="0" smtClean="0"/>
              <a:t> </a:t>
            </a:r>
            <a:endParaRPr lang="en-CA" b="1" dirty="0"/>
          </a:p>
        </p:txBody>
      </p:sp>
      <p:sp>
        <p:nvSpPr>
          <p:cNvPr id="4" name="Slide Number Placeholder 3"/>
          <p:cNvSpPr>
            <a:spLocks noGrp="1"/>
          </p:cNvSpPr>
          <p:nvPr>
            <p:ph type="sldNum" sz="quarter" idx="10"/>
          </p:nvPr>
        </p:nvSpPr>
        <p:spPr/>
        <p:txBody>
          <a:bodyPr/>
          <a:lstStyle/>
          <a:p>
            <a:fld id="{60C7E0EA-EBC1-4AD1-AD28-BB98E8CE5573}"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CA" b="1" dirty="0" smtClean="0"/>
              <a:t>Province of BC signed a declaration in February 2009 that it </a:t>
            </a:r>
            <a:r>
              <a:rPr lang="en-CA" b="1" i="1" dirty="0" smtClean="0"/>
              <a:t>does not </a:t>
            </a:r>
            <a:r>
              <a:rPr lang="en-CA" b="1" dirty="0" smtClean="0"/>
              <a:t>store Sensitive Authentication Data.  The next declaration is the subject of the survey – to answer the question around</a:t>
            </a:r>
            <a:r>
              <a:rPr lang="en-CA" b="1" baseline="0" dirty="0" smtClean="0"/>
              <a:t> storage of cardholder data.</a:t>
            </a:r>
          </a:p>
          <a:p>
            <a:pPr>
              <a:buFont typeface="Arial" pitchFamily="34" charset="0"/>
              <a:buNone/>
            </a:pPr>
            <a:endParaRPr lang="en-CA" b="1" baseline="0" dirty="0" smtClean="0"/>
          </a:p>
          <a:p>
            <a:pPr>
              <a:buFont typeface="Arial" pitchFamily="34" charset="0"/>
              <a:buNone/>
            </a:pPr>
            <a:r>
              <a:rPr lang="en-CA" b="1" baseline="0" dirty="0" smtClean="0"/>
              <a:t>Why is this survey so important? – after September 30, 2009, VISA will impose appropriate risk controls up to and including acquirer fines for failure to provide an attestation that we do not retain sensitive payment card data</a:t>
            </a:r>
            <a:endParaRPr lang="en-CA" dirty="0"/>
          </a:p>
        </p:txBody>
      </p:sp>
      <p:sp>
        <p:nvSpPr>
          <p:cNvPr id="4" name="Slide Number Placeholder 3"/>
          <p:cNvSpPr>
            <a:spLocks noGrp="1"/>
          </p:cNvSpPr>
          <p:nvPr>
            <p:ph type="sldNum" sz="quarter" idx="10"/>
          </p:nvPr>
        </p:nvSpPr>
        <p:spPr/>
        <p:txBody>
          <a:bodyPr/>
          <a:lstStyle/>
          <a:p>
            <a:fld id="{60C7E0EA-EBC1-4AD1-AD28-BB98E8CE5573}"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60C7E0EA-EBC1-4AD1-AD28-BB98E8CE5573}" type="slidenum">
              <a:rPr lang="en-CA" smtClean="0"/>
              <a:pPr/>
              <a:t>8</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D04EE65-4CAA-42D0-AB57-9981BEC69B5E}" type="datetimeFigureOut">
              <a:rPr lang="en-US" smtClean="0"/>
              <a:pPr/>
              <a:t>5/22/2009</a:t>
            </a:fld>
            <a:endParaRPr lang="en-CA"/>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CA"/>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13700B8-C20E-4B81-A2A4-A0DFCAD48853}"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04EE65-4CAA-42D0-AB57-9981BEC69B5E}" type="datetimeFigureOut">
              <a:rPr lang="en-US" smtClean="0"/>
              <a:pPr/>
              <a:t>5/22/2009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13700B8-C20E-4B81-A2A4-A0DFCAD48853}"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D04EE65-4CAA-42D0-AB57-9981BEC69B5E}" type="datetimeFigureOut">
              <a:rPr lang="en-US" smtClean="0"/>
              <a:pPr/>
              <a:t>5/22/2009</a:t>
            </a:fld>
            <a:endParaRPr lang="en-CA"/>
          </a:p>
        </p:txBody>
      </p:sp>
      <p:sp>
        <p:nvSpPr>
          <p:cNvPr id="5" name="Footer Placeholder 4"/>
          <p:cNvSpPr>
            <a:spLocks noGrp="1"/>
          </p:cNvSpPr>
          <p:nvPr>
            <p:ph type="ftr" sz="quarter" idx="11"/>
          </p:nvPr>
        </p:nvSpPr>
        <p:spPr>
          <a:xfrm>
            <a:off x="457201" y="6248207"/>
            <a:ext cx="5573483" cy="365125"/>
          </a:xfrm>
        </p:spPr>
        <p:txBody>
          <a:bodyPr/>
          <a:lstStyle/>
          <a:p>
            <a:endParaRPr lang="en-CA"/>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13700B8-C20E-4B81-A2A4-A0DFCAD48853}"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D04EE65-4CAA-42D0-AB57-9981BEC69B5E}" type="datetimeFigureOut">
              <a:rPr lang="en-US" smtClean="0"/>
              <a:pPr/>
              <a:t>5/22/2009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13700B8-C20E-4B81-A2A4-A0DFCAD48853}" type="slidenum">
              <a:rPr lang="en-CA" smtClean="0"/>
              <a:pPr/>
              <a:t>‹#›</a:t>
            </a:fld>
            <a:endParaRPr lang="en-CA"/>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D04EE65-4CAA-42D0-AB57-9981BEC69B5E}" type="datetimeFigureOut">
              <a:rPr lang="en-US" smtClean="0"/>
              <a:pPr/>
              <a:t>5/22/2009</a:t>
            </a:fld>
            <a:endParaRPr lang="en-CA"/>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13700B8-C20E-4B81-A2A4-A0DFCAD48853}" type="slidenum">
              <a:rPr lang="en-CA" smtClean="0"/>
              <a:pPr/>
              <a:t>‹#›</a:t>
            </a:fld>
            <a:endParaRPr lang="en-CA"/>
          </a:p>
        </p:txBody>
      </p:sp>
      <p:sp>
        <p:nvSpPr>
          <p:cNvPr id="14" name="Footer Placeholder 13"/>
          <p:cNvSpPr>
            <a:spLocks noGrp="1"/>
          </p:cNvSpPr>
          <p:nvPr>
            <p:ph type="ftr" sz="quarter" idx="12"/>
          </p:nvPr>
        </p:nvSpPr>
        <p:spPr/>
        <p:txBody>
          <a:bodyPr/>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CD04EE65-4CAA-42D0-AB57-9981BEC69B5E}" type="datetimeFigureOut">
              <a:rPr lang="en-US" smtClean="0"/>
              <a:pPr/>
              <a:t>5/22/2009</a:t>
            </a:fld>
            <a:endParaRPr lang="en-CA"/>
          </a:p>
        </p:txBody>
      </p:sp>
      <p:sp>
        <p:nvSpPr>
          <p:cNvPr id="10" name="Slide Number Placeholder 9"/>
          <p:cNvSpPr>
            <a:spLocks noGrp="1"/>
          </p:cNvSpPr>
          <p:nvPr>
            <p:ph type="sldNum" sz="quarter" idx="16"/>
          </p:nvPr>
        </p:nvSpPr>
        <p:spPr/>
        <p:txBody>
          <a:bodyPr rtlCol="0"/>
          <a:lstStyle/>
          <a:p>
            <a:fld id="{413700B8-C20E-4B81-A2A4-A0DFCAD48853}" type="slidenum">
              <a:rPr lang="en-CA" smtClean="0"/>
              <a:pPr/>
              <a:t>‹#›</a:t>
            </a:fld>
            <a:endParaRPr lang="en-CA"/>
          </a:p>
        </p:txBody>
      </p:sp>
      <p:sp>
        <p:nvSpPr>
          <p:cNvPr id="12" name="Footer Placeholder 11"/>
          <p:cNvSpPr>
            <a:spLocks noGrp="1"/>
          </p:cNvSpPr>
          <p:nvPr>
            <p:ph type="ftr" sz="quarter" idx="17"/>
          </p:nvPr>
        </p:nvSpPr>
        <p:spPr/>
        <p:txBody>
          <a:bodyPr rtlCol="0"/>
          <a:lstStyle/>
          <a:p>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D04EE65-4CAA-42D0-AB57-9981BEC69B5E}" type="datetimeFigureOut">
              <a:rPr lang="en-US" smtClean="0"/>
              <a:pPr/>
              <a:t>5/22/2009</a:t>
            </a:fld>
            <a:endParaRPr lang="en-CA"/>
          </a:p>
        </p:txBody>
      </p:sp>
      <p:sp>
        <p:nvSpPr>
          <p:cNvPr id="12" name="Slide Number Placeholder 11"/>
          <p:cNvSpPr>
            <a:spLocks noGrp="1"/>
          </p:cNvSpPr>
          <p:nvPr>
            <p:ph type="sldNum" sz="quarter" idx="16"/>
          </p:nvPr>
        </p:nvSpPr>
        <p:spPr/>
        <p:txBody>
          <a:bodyPr rtlCol="0"/>
          <a:lstStyle/>
          <a:p>
            <a:fld id="{413700B8-C20E-4B81-A2A4-A0DFCAD48853}" type="slidenum">
              <a:rPr lang="en-CA" smtClean="0"/>
              <a:pPr/>
              <a:t>‹#›</a:t>
            </a:fld>
            <a:endParaRPr lang="en-CA"/>
          </a:p>
        </p:txBody>
      </p:sp>
      <p:sp>
        <p:nvSpPr>
          <p:cNvPr id="14" name="Footer Placeholder 13"/>
          <p:cNvSpPr>
            <a:spLocks noGrp="1"/>
          </p:cNvSpPr>
          <p:nvPr>
            <p:ph type="ftr" sz="quarter" idx="17"/>
          </p:nvPr>
        </p:nvSpPr>
        <p:spPr/>
        <p:txBody>
          <a:bodyPr rtlCol="0"/>
          <a:lstStyle/>
          <a:p>
            <a:endParaRPr lang="en-CA"/>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04EE65-4CAA-42D0-AB57-9981BEC69B5E}" type="datetimeFigureOut">
              <a:rPr lang="en-US" smtClean="0"/>
              <a:pPr/>
              <a:t>5/22/2009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13700B8-C20E-4B81-A2A4-A0DFCAD48853}"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04EE65-4CAA-42D0-AB57-9981BEC69B5E}" type="datetimeFigureOut">
              <a:rPr lang="en-US" smtClean="0"/>
              <a:pPr/>
              <a:t>5/22/2009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13700B8-C20E-4B81-A2A4-A0DFCAD48853}"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D04EE65-4CAA-42D0-AB57-9981BEC69B5E}" type="datetimeFigureOut">
              <a:rPr lang="en-US" smtClean="0"/>
              <a:pPr/>
              <a:t>5/22/2009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13700B8-C20E-4B81-A2A4-A0DFCAD48853}" type="slidenum">
              <a:rPr lang="en-CA" smtClean="0"/>
              <a:pPr/>
              <a:t>‹#›</a:t>
            </a:fld>
            <a:endParaRPr lang="en-CA"/>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D04EE65-4CAA-42D0-AB57-9981BEC69B5E}" type="datetimeFigureOut">
              <a:rPr lang="en-US" smtClean="0"/>
              <a:pPr/>
              <a:t>5/22/2009</a:t>
            </a:fld>
            <a:endParaRPr lang="en-CA"/>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13700B8-C20E-4B81-A2A4-A0DFCAD48853}" type="slidenum">
              <a:rPr lang="en-CA" smtClean="0"/>
              <a:pPr/>
              <a:t>‹#›</a:t>
            </a:fld>
            <a:endParaRPr lang="en-CA"/>
          </a:p>
        </p:txBody>
      </p:sp>
      <p:sp>
        <p:nvSpPr>
          <p:cNvPr id="14" name="Footer Placeholder 13"/>
          <p:cNvSpPr>
            <a:spLocks noGrp="1"/>
          </p:cNvSpPr>
          <p:nvPr>
            <p:ph type="ftr" sz="quarter" idx="12"/>
          </p:nvPr>
        </p:nvSpPr>
        <p:spPr>
          <a:xfrm>
            <a:off x="1600200" y="6248206"/>
            <a:ext cx="4572000" cy="365125"/>
          </a:xfrm>
        </p:spPr>
        <p:txBody>
          <a:bodyPr rtlCol="0"/>
          <a:lstStyle/>
          <a:p>
            <a:endParaRPr lang="en-CA"/>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D04EE65-4CAA-42D0-AB57-9981BEC69B5E}" type="datetimeFigureOut">
              <a:rPr lang="en-US" smtClean="0"/>
              <a:pPr/>
              <a:t>5/22/2009</a:t>
            </a:fld>
            <a:endParaRPr lang="en-CA"/>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CA"/>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13700B8-C20E-4B81-A2A4-A0DFCAD48853}"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4777" r:id="rId1"/>
    <p:sldLayoutId id="2147484778" r:id="rId2"/>
    <p:sldLayoutId id="2147484779" r:id="rId3"/>
    <p:sldLayoutId id="2147484780" r:id="rId4"/>
    <p:sldLayoutId id="2147484781" r:id="rId5"/>
    <p:sldLayoutId id="2147484782" r:id="rId6"/>
    <p:sldLayoutId id="2147484783" r:id="rId7"/>
    <p:sldLayoutId id="2147484784" r:id="rId8"/>
    <p:sldLayoutId id="2147484785" r:id="rId9"/>
    <p:sldLayoutId id="2147484786" r:id="rId10"/>
    <p:sldLayoutId id="214748478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Nick.Krischanowsky@gov.bc.ca"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min.fin.gov.bc.ca/pt/bcm/index.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1528762"/>
            <a:ext cx="6477000" cy="1828800"/>
          </a:xfrm>
        </p:spPr>
        <p:txBody>
          <a:bodyPr>
            <a:normAutofit/>
          </a:bodyPr>
          <a:lstStyle/>
          <a:p>
            <a:r>
              <a:rPr lang="en-CA" dirty="0" smtClean="0"/>
              <a:t>Payment Card Industry Remediation Project</a:t>
            </a:r>
            <a:endParaRPr lang="en-CA" dirty="0"/>
          </a:p>
        </p:txBody>
      </p:sp>
      <p:sp>
        <p:nvSpPr>
          <p:cNvPr id="3" name="Subtitle 2"/>
          <p:cNvSpPr>
            <a:spLocks noGrp="1"/>
          </p:cNvSpPr>
          <p:nvPr>
            <p:ph type="subTitle" idx="1"/>
          </p:nvPr>
        </p:nvSpPr>
        <p:spPr>
          <a:xfrm>
            <a:off x="2362200" y="4500570"/>
            <a:ext cx="6705600" cy="685800"/>
          </a:xfrm>
        </p:spPr>
        <p:txBody>
          <a:bodyPr>
            <a:normAutofit fontScale="25000" lnSpcReduction="20000"/>
          </a:bodyPr>
          <a:lstStyle/>
          <a:p>
            <a:endParaRPr lang="en-CA" dirty="0" smtClean="0"/>
          </a:p>
          <a:p>
            <a:r>
              <a:rPr lang="en-CA" sz="9600" dirty="0" smtClean="0"/>
              <a:t>Cheryl Wenezenki-Yolland, PCI Project Owner</a:t>
            </a:r>
          </a:p>
          <a:p>
            <a:r>
              <a:rPr lang="en-CA" sz="9600" dirty="0" smtClean="0"/>
              <a:t>Nicholas Krischanowsky, PCI Project Director</a:t>
            </a:r>
          </a:p>
          <a:p>
            <a:endParaRPr lang="en-CA" sz="7200" dirty="0" smtClean="0"/>
          </a:p>
          <a:p>
            <a:r>
              <a:rPr lang="en-CA" sz="9600" dirty="0" smtClean="0"/>
              <a:t>Public Sector Payment Card Industry Working Forum</a:t>
            </a:r>
          </a:p>
          <a:p>
            <a:r>
              <a:rPr lang="en-CA" sz="9600" dirty="0" smtClean="0"/>
              <a:t>May 27, 2009</a:t>
            </a:r>
          </a:p>
          <a:p>
            <a:endParaRPr lang="en-CA" dirty="0" smtClean="0"/>
          </a:p>
          <a:p>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12648" y="428604"/>
            <a:ext cx="8153400" cy="785818"/>
          </a:xfrm>
        </p:spPr>
        <p:txBody>
          <a:bodyPr>
            <a:normAutofit/>
          </a:bodyPr>
          <a:lstStyle/>
          <a:p>
            <a:r>
              <a:rPr lang="en-CA" dirty="0" smtClean="0"/>
              <a:t>Corporate Governance Framework</a:t>
            </a:r>
            <a:endParaRPr lang="en-CA" dirty="0"/>
          </a:p>
        </p:txBody>
      </p:sp>
      <p:sp>
        <p:nvSpPr>
          <p:cNvPr id="6" name="Rectangle 5"/>
          <p:cNvSpPr/>
          <p:nvPr/>
        </p:nvSpPr>
        <p:spPr>
          <a:xfrm>
            <a:off x="3714744" y="1857364"/>
            <a:ext cx="1743541" cy="714380"/>
          </a:xfrm>
          <a:prstGeom prst="rect">
            <a:avLst/>
          </a:prstGeom>
          <a:solidFill>
            <a:srgbClr val="FFCC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Minister of Finance</a:t>
            </a:r>
            <a:endParaRPr lang="en-CA" b="1" dirty="0">
              <a:solidFill>
                <a:schemeClr val="tx1"/>
              </a:solidFill>
            </a:endParaRPr>
          </a:p>
        </p:txBody>
      </p:sp>
      <p:sp>
        <p:nvSpPr>
          <p:cNvPr id="8" name="Rectangle 7"/>
          <p:cNvSpPr/>
          <p:nvPr/>
        </p:nvSpPr>
        <p:spPr>
          <a:xfrm>
            <a:off x="2386451" y="2786058"/>
            <a:ext cx="2071702" cy="647407"/>
          </a:xfrm>
          <a:prstGeom prst="rect">
            <a:avLst/>
          </a:prstGeom>
          <a:solidFill>
            <a:srgbClr val="FFCC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Financial Administration Act</a:t>
            </a:r>
          </a:p>
        </p:txBody>
      </p:sp>
      <p:sp>
        <p:nvSpPr>
          <p:cNvPr id="9" name="Rectangle 8"/>
          <p:cNvSpPr/>
          <p:nvPr/>
        </p:nvSpPr>
        <p:spPr>
          <a:xfrm>
            <a:off x="4672467" y="2786058"/>
            <a:ext cx="2071702" cy="647407"/>
          </a:xfrm>
          <a:prstGeom prst="rect">
            <a:avLst/>
          </a:prstGeom>
          <a:solidFill>
            <a:srgbClr val="FFCC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chemeClr val="tx1"/>
                </a:solidFill>
              </a:rPr>
              <a:t>Electronic Transactions Act</a:t>
            </a:r>
          </a:p>
        </p:txBody>
      </p:sp>
      <p:sp>
        <p:nvSpPr>
          <p:cNvPr id="10" name="Rectangle 9"/>
          <p:cNvSpPr/>
          <p:nvPr/>
        </p:nvSpPr>
        <p:spPr>
          <a:xfrm>
            <a:off x="1000100" y="3786190"/>
            <a:ext cx="1643074" cy="785818"/>
          </a:xfrm>
          <a:prstGeom prst="rect">
            <a:avLst/>
          </a:prstGeom>
          <a:solidFill>
            <a:srgbClr val="FFCC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smtClean="0">
                <a:solidFill>
                  <a:schemeClr val="tx1"/>
                </a:solidFill>
              </a:rPr>
              <a:t>Comptroller General</a:t>
            </a:r>
          </a:p>
        </p:txBody>
      </p:sp>
      <p:sp>
        <p:nvSpPr>
          <p:cNvPr id="11" name="Rectangle 10"/>
          <p:cNvSpPr/>
          <p:nvPr/>
        </p:nvSpPr>
        <p:spPr>
          <a:xfrm>
            <a:off x="2833675" y="3786190"/>
            <a:ext cx="1643074" cy="7858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smtClean="0">
                <a:solidFill>
                  <a:schemeClr val="tx1"/>
                </a:solidFill>
              </a:rPr>
              <a:t>Provincial Treasury</a:t>
            </a:r>
          </a:p>
        </p:txBody>
      </p:sp>
      <p:sp>
        <p:nvSpPr>
          <p:cNvPr id="12" name="Rectangle 11"/>
          <p:cNvSpPr/>
          <p:nvPr/>
        </p:nvSpPr>
        <p:spPr>
          <a:xfrm>
            <a:off x="4667250" y="3786190"/>
            <a:ext cx="1643074" cy="7858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smtClean="0">
                <a:solidFill>
                  <a:schemeClr val="tx1"/>
                </a:solidFill>
              </a:rPr>
              <a:t>Workplace Technology Services</a:t>
            </a:r>
          </a:p>
        </p:txBody>
      </p:sp>
      <p:sp>
        <p:nvSpPr>
          <p:cNvPr id="13" name="Rectangle 12"/>
          <p:cNvSpPr/>
          <p:nvPr/>
        </p:nvSpPr>
        <p:spPr>
          <a:xfrm>
            <a:off x="6500826" y="3786190"/>
            <a:ext cx="1643074" cy="7858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smtClean="0">
                <a:solidFill>
                  <a:schemeClr val="tx1"/>
                </a:solidFill>
              </a:rPr>
              <a:t>Office of Chief Information Officer</a:t>
            </a:r>
          </a:p>
        </p:txBody>
      </p:sp>
      <p:sp>
        <p:nvSpPr>
          <p:cNvPr id="14" name="Rounded Rectangle 13"/>
          <p:cNvSpPr/>
          <p:nvPr/>
        </p:nvSpPr>
        <p:spPr>
          <a:xfrm>
            <a:off x="1000100" y="4929198"/>
            <a:ext cx="7143800" cy="35719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solidFill>
                  <a:schemeClr val="tx1"/>
                </a:solidFill>
              </a:rPr>
              <a:t>Liaison, Guidance, Support</a:t>
            </a:r>
            <a:endParaRPr lang="en-CA" dirty="0">
              <a:solidFill>
                <a:schemeClr val="tx1"/>
              </a:solidFill>
            </a:endParaRPr>
          </a:p>
        </p:txBody>
      </p:sp>
      <p:sp>
        <p:nvSpPr>
          <p:cNvPr id="15" name="Rectangle 14"/>
          <p:cNvSpPr/>
          <p:nvPr/>
        </p:nvSpPr>
        <p:spPr>
          <a:xfrm>
            <a:off x="1000100" y="5643578"/>
            <a:ext cx="5143536" cy="7858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600" b="1" dirty="0"/>
          </a:p>
        </p:txBody>
      </p:sp>
      <p:sp>
        <p:nvSpPr>
          <p:cNvPr id="16" name="Rectangle 15"/>
          <p:cNvSpPr/>
          <p:nvPr/>
        </p:nvSpPr>
        <p:spPr>
          <a:xfrm>
            <a:off x="6500826" y="5643578"/>
            <a:ext cx="1643074" cy="7858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smtClean="0">
                <a:solidFill>
                  <a:schemeClr val="tx1"/>
                </a:solidFill>
              </a:rPr>
              <a:t>PCI Compliance Program</a:t>
            </a:r>
          </a:p>
        </p:txBody>
      </p:sp>
      <p:sp>
        <p:nvSpPr>
          <p:cNvPr id="18" name="Rectangle 17"/>
          <p:cNvSpPr/>
          <p:nvPr/>
        </p:nvSpPr>
        <p:spPr>
          <a:xfrm>
            <a:off x="3643306" y="6110514"/>
            <a:ext cx="2428892" cy="247444"/>
          </a:xfrm>
          <a:prstGeom prst="rec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smtClean="0">
                <a:solidFill>
                  <a:schemeClr val="tx1"/>
                </a:solidFill>
              </a:rPr>
              <a:t>New Payment Systems</a:t>
            </a:r>
            <a:endParaRPr lang="en-CA" sz="1600" b="1" dirty="0">
              <a:solidFill>
                <a:schemeClr val="tx1"/>
              </a:solidFill>
            </a:endParaRPr>
          </a:p>
        </p:txBody>
      </p:sp>
      <p:sp>
        <p:nvSpPr>
          <p:cNvPr id="19" name="Rectangle 18"/>
          <p:cNvSpPr/>
          <p:nvPr/>
        </p:nvSpPr>
        <p:spPr>
          <a:xfrm>
            <a:off x="3643306" y="5715016"/>
            <a:ext cx="2428892" cy="285752"/>
          </a:xfrm>
          <a:prstGeom prst="rec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600" b="1" dirty="0" smtClean="0">
                <a:solidFill>
                  <a:schemeClr val="tx1"/>
                </a:solidFill>
              </a:rPr>
              <a:t>Existing Payment Systems</a:t>
            </a:r>
            <a:endParaRPr lang="en-CA" sz="1600" b="1" dirty="0">
              <a:solidFill>
                <a:schemeClr val="tx1"/>
              </a:solidFill>
            </a:endParaRPr>
          </a:p>
        </p:txBody>
      </p:sp>
      <p:sp>
        <p:nvSpPr>
          <p:cNvPr id="20" name="Rectangle 19"/>
          <p:cNvSpPr/>
          <p:nvPr/>
        </p:nvSpPr>
        <p:spPr>
          <a:xfrm>
            <a:off x="1142976" y="5715016"/>
            <a:ext cx="2286016" cy="71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chemeClr val="tx1"/>
                </a:solidFill>
              </a:rPr>
              <a:t>Ministries</a:t>
            </a:r>
            <a:endParaRPr lang="en-CA" sz="2000" b="1" dirty="0">
              <a:solidFill>
                <a:schemeClr val="tx1"/>
              </a:solidFill>
            </a:endParaRPr>
          </a:p>
        </p:txBody>
      </p:sp>
      <p:cxnSp>
        <p:nvCxnSpPr>
          <p:cNvPr id="30" name="Shape 29"/>
          <p:cNvCxnSpPr>
            <a:stCxn id="6" idx="1"/>
            <a:endCxn id="8" idx="0"/>
          </p:cNvCxnSpPr>
          <p:nvPr/>
        </p:nvCxnSpPr>
        <p:spPr>
          <a:xfrm rot="10800000" flipV="1">
            <a:off x="3422302" y="2214554"/>
            <a:ext cx="292442" cy="571504"/>
          </a:xfrm>
          <a:prstGeom prst="bentConnector2">
            <a:avLst/>
          </a:prstGeom>
          <a:ln w="22225">
            <a:tailEnd type="none" w="lg" len="lg"/>
          </a:ln>
        </p:spPr>
        <p:style>
          <a:lnRef idx="1">
            <a:schemeClr val="dk1"/>
          </a:lnRef>
          <a:fillRef idx="0">
            <a:schemeClr val="dk1"/>
          </a:fillRef>
          <a:effectRef idx="0">
            <a:schemeClr val="dk1"/>
          </a:effectRef>
          <a:fontRef idx="minor">
            <a:schemeClr val="tx1"/>
          </a:fontRef>
        </p:style>
      </p:cxnSp>
      <p:cxnSp>
        <p:nvCxnSpPr>
          <p:cNvPr id="32" name="Shape 31"/>
          <p:cNvCxnSpPr>
            <a:stCxn id="6" idx="3"/>
            <a:endCxn id="9" idx="0"/>
          </p:cNvCxnSpPr>
          <p:nvPr/>
        </p:nvCxnSpPr>
        <p:spPr>
          <a:xfrm>
            <a:off x="5458285" y="2214554"/>
            <a:ext cx="250033" cy="571504"/>
          </a:xfrm>
          <a:prstGeom prst="bentConnector2">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9" name="Shape 38"/>
          <p:cNvCxnSpPr>
            <a:stCxn id="8" idx="1"/>
            <a:endCxn id="10" idx="0"/>
          </p:cNvCxnSpPr>
          <p:nvPr/>
        </p:nvCxnSpPr>
        <p:spPr>
          <a:xfrm rot="10800000" flipV="1">
            <a:off x="1821637" y="3109762"/>
            <a:ext cx="564814" cy="676428"/>
          </a:xfrm>
          <a:prstGeom prst="bentConnector2">
            <a:avLst/>
          </a:prstGeom>
          <a:ln w="22225">
            <a:solidFill>
              <a:schemeClr val="tx1"/>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643174" y="4213230"/>
            <a:ext cx="190501" cy="1588"/>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11" idx="3"/>
            <a:endCxn id="12" idx="1"/>
          </p:cNvCxnSpPr>
          <p:nvPr/>
        </p:nvCxnSpPr>
        <p:spPr>
          <a:xfrm>
            <a:off x="4476749" y="4179099"/>
            <a:ext cx="190501" cy="1588"/>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stCxn id="12" idx="3"/>
            <a:endCxn id="13" idx="1"/>
          </p:cNvCxnSpPr>
          <p:nvPr/>
        </p:nvCxnSpPr>
        <p:spPr>
          <a:xfrm>
            <a:off x="6310324" y="4179099"/>
            <a:ext cx="190502" cy="1588"/>
          </a:xfrm>
          <a:prstGeom prst="line">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8" name="Down Arrow 47"/>
          <p:cNvSpPr/>
          <p:nvPr/>
        </p:nvSpPr>
        <p:spPr>
          <a:xfrm>
            <a:off x="1643042" y="4643446"/>
            <a:ext cx="357190" cy="214314"/>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49" name="Down Arrow 48"/>
          <p:cNvSpPr/>
          <p:nvPr/>
        </p:nvSpPr>
        <p:spPr>
          <a:xfrm>
            <a:off x="3500430" y="4643446"/>
            <a:ext cx="357190" cy="214314"/>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50" name="Down Arrow 49"/>
          <p:cNvSpPr/>
          <p:nvPr/>
        </p:nvSpPr>
        <p:spPr>
          <a:xfrm>
            <a:off x="5357818" y="4643446"/>
            <a:ext cx="357190" cy="214314"/>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51" name="Down Arrow 50"/>
          <p:cNvSpPr/>
          <p:nvPr/>
        </p:nvSpPr>
        <p:spPr>
          <a:xfrm>
            <a:off x="7143768" y="4643446"/>
            <a:ext cx="357190" cy="214314"/>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52" name="Down Arrow 51"/>
          <p:cNvSpPr/>
          <p:nvPr/>
        </p:nvSpPr>
        <p:spPr>
          <a:xfrm>
            <a:off x="3571868" y="5357826"/>
            <a:ext cx="357190" cy="214314"/>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
        <p:nvSpPr>
          <p:cNvPr id="53" name="Down Arrow 52"/>
          <p:cNvSpPr/>
          <p:nvPr/>
        </p:nvSpPr>
        <p:spPr>
          <a:xfrm>
            <a:off x="7143768" y="5357826"/>
            <a:ext cx="357190" cy="214314"/>
          </a:xfrm>
          <a:prstGeom prst="down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PCI Master Project Plan</a:t>
            </a:r>
            <a:endParaRPr lang="en-CA" dirty="0"/>
          </a:p>
        </p:txBody>
      </p:sp>
      <p:sp>
        <p:nvSpPr>
          <p:cNvPr id="3" name="Content Placeholder 2"/>
          <p:cNvSpPr>
            <a:spLocks noGrp="1"/>
          </p:cNvSpPr>
          <p:nvPr>
            <p:ph sz="quarter" idx="1"/>
          </p:nvPr>
        </p:nvSpPr>
        <p:spPr/>
        <p:txBody>
          <a:bodyPr/>
          <a:lstStyle/>
          <a:p>
            <a:r>
              <a:rPr lang="en-CA" dirty="0" smtClean="0"/>
              <a:t>Corporate Master Project Plan and Sub-Projects:</a:t>
            </a:r>
          </a:p>
          <a:p>
            <a:pPr lvl="1"/>
            <a:r>
              <a:rPr lang="en-CA" dirty="0" smtClean="0"/>
              <a:t>Corporate Policy Framework</a:t>
            </a:r>
          </a:p>
          <a:p>
            <a:pPr lvl="1"/>
            <a:r>
              <a:rPr lang="en-CA" dirty="0" smtClean="0"/>
              <a:t>Training and Awareness</a:t>
            </a:r>
          </a:p>
          <a:p>
            <a:pPr lvl="1"/>
            <a:r>
              <a:rPr lang="en-CA" dirty="0" smtClean="0"/>
              <a:t>Service Contacts Liability Monitoring</a:t>
            </a:r>
          </a:p>
          <a:p>
            <a:pPr lvl="1"/>
            <a:r>
              <a:rPr lang="en-CA" dirty="0" smtClean="0"/>
              <a:t>Vulnerability Management</a:t>
            </a:r>
          </a:p>
          <a:p>
            <a:pPr lvl="1"/>
            <a:r>
              <a:rPr lang="en-CA" dirty="0" smtClean="0"/>
              <a:t>Network Segmentation</a:t>
            </a:r>
          </a:p>
          <a:p>
            <a:pPr lvl="1"/>
            <a:r>
              <a:rPr lang="en-CA" dirty="0" smtClean="0"/>
              <a:t>Incident Reporting</a:t>
            </a:r>
          </a:p>
          <a:p>
            <a:pPr lvl="1"/>
            <a:r>
              <a:rPr lang="en-CA" dirty="0" smtClean="0"/>
              <a:t>Compliance Monitoring</a:t>
            </a: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PCI Project Status</a:t>
            </a:r>
            <a:endParaRPr lang="en-CA" dirty="0"/>
          </a:p>
        </p:txBody>
      </p:sp>
      <p:sp>
        <p:nvSpPr>
          <p:cNvPr id="3" name="Content Placeholder 2"/>
          <p:cNvSpPr>
            <a:spLocks noGrp="1"/>
          </p:cNvSpPr>
          <p:nvPr>
            <p:ph sz="quarter" idx="1"/>
          </p:nvPr>
        </p:nvSpPr>
        <p:spPr/>
        <p:txBody>
          <a:bodyPr/>
          <a:lstStyle/>
          <a:p>
            <a:r>
              <a:rPr lang="en-CA" dirty="0" smtClean="0">
                <a:sym typeface="Wingdings"/>
              </a:rPr>
              <a:t>Executive Commitment in Place</a:t>
            </a:r>
          </a:p>
          <a:p>
            <a:endParaRPr lang="en-CA" dirty="0" smtClean="0">
              <a:sym typeface="Wingdings"/>
            </a:endParaRPr>
          </a:p>
          <a:p>
            <a:r>
              <a:rPr lang="en-CA" dirty="0" smtClean="0">
                <a:sym typeface="Wingdings"/>
              </a:rPr>
              <a:t>Resources Attained</a:t>
            </a:r>
          </a:p>
          <a:p>
            <a:endParaRPr lang="en-CA" dirty="0" smtClean="0">
              <a:sym typeface="Wingdings"/>
            </a:endParaRPr>
          </a:p>
          <a:p>
            <a:r>
              <a:rPr lang="en-CA" dirty="0" smtClean="0">
                <a:sym typeface="Wingdings"/>
              </a:rPr>
              <a:t>Master Project Plan and Project Teams</a:t>
            </a:r>
          </a:p>
          <a:p>
            <a:endParaRPr lang="en-CA" dirty="0" smtClean="0">
              <a:sym typeface="Wingdings"/>
            </a:endParaRPr>
          </a:p>
          <a:p>
            <a:r>
              <a:rPr lang="en-CA" dirty="0" smtClean="0">
                <a:sym typeface="Wingdings"/>
              </a:rPr>
              <a:t>IT Tools Purchased</a:t>
            </a:r>
          </a:p>
          <a:p>
            <a:endParaRPr lang="en-CA" dirty="0" smtClean="0">
              <a:sym typeface="Wingdings"/>
            </a:endParaRPr>
          </a:p>
          <a:p>
            <a:endParaRPr lang="en-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PCI Project Status</a:t>
            </a:r>
            <a:endParaRPr lang="en-CA" dirty="0"/>
          </a:p>
        </p:txBody>
      </p:sp>
      <p:sp>
        <p:nvSpPr>
          <p:cNvPr id="3" name="Content Placeholder 2"/>
          <p:cNvSpPr>
            <a:spLocks noGrp="1"/>
          </p:cNvSpPr>
          <p:nvPr>
            <p:ph sz="quarter" idx="1"/>
          </p:nvPr>
        </p:nvSpPr>
        <p:spPr/>
        <p:txBody>
          <a:bodyPr/>
          <a:lstStyle/>
          <a:p>
            <a:r>
              <a:rPr lang="en-CA" dirty="0" smtClean="0">
                <a:sym typeface="Wingdings"/>
              </a:rPr>
              <a:t>Policy Developed and Ready for Publishing</a:t>
            </a:r>
          </a:p>
          <a:p>
            <a:endParaRPr lang="en-CA" dirty="0" smtClean="0">
              <a:sym typeface="Wingdings"/>
            </a:endParaRPr>
          </a:p>
          <a:p>
            <a:r>
              <a:rPr lang="en-CA" dirty="0" smtClean="0">
                <a:sym typeface="Wingdings"/>
              </a:rPr>
              <a:t>Two Payment </a:t>
            </a:r>
            <a:r>
              <a:rPr lang="en-CA" dirty="0" smtClean="0">
                <a:sym typeface="Wingdings"/>
              </a:rPr>
              <a:t>Entities Audit Ready (LDB and BC Express Pay)</a:t>
            </a:r>
            <a:endParaRPr lang="en-CA" dirty="0" smtClean="0">
              <a:sym typeface="Wingdings"/>
            </a:endParaRPr>
          </a:p>
          <a:p>
            <a:endParaRPr lang="en-CA" dirty="0" smtClean="0">
              <a:sym typeface="Wingdings"/>
            </a:endParaRPr>
          </a:p>
          <a:p>
            <a:r>
              <a:rPr lang="en-CA" dirty="0" smtClean="0">
                <a:sym typeface="Wingdings"/>
              </a:rPr>
              <a:t>Core </a:t>
            </a:r>
            <a:r>
              <a:rPr lang="en-CA" smtClean="0">
                <a:sym typeface="Wingdings"/>
              </a:rPr>
              <a:t>PCI Security Infrastructure </a:t>
            </a:r>
            <a:r>
              <a:rPr lang="en-CA" dirty="0" smtClean="0">
                <a:sym typeface="Wingdings"/>
              </a:rPr>
              <a:t>Design Underway  </a:t>
            </a:r>
          </a:p>
          <a:p>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mtClean="0"/>
              <a:t>Compliance Deadlines</a:t>
            </a:r>
            <a:endParaRPr lang="en-CA" dirty="0"/>
          </a:p>
        </p:txBody>
      </p:sp>
      <p:sp>
        <p:nvSpPr>
          <p:cNvPr id="3" name="Content Placeholder 2"/>
          <p:cNvSpPr>
            <a:spLocks noGrp="1"/>
          </p:cNvSpPr>
          <p:nvPr>
            <p:ph sz="quarter" idx="1"/>
          </p:nvPr>
        </p:nvSpPr>
        <p:spPr/>
        <p:txBody>
          <a:bodyPr/>
          <a:lstStyle/>
          <a:p>
            <a:r>
              <a:rPr lang="en-CA" b="1" dirty="0" smtClean="0"/>
              <a:t>September 2009 </a:t>
            </a:r>
            <a:r>
              <a:rPr lang="en-CA" dirty="0" smtClean="0"/>
              <a:t>– Must not Store Track Data</a:t>
            </a:r>
            <a:endParaRPr lang="en-CA" b="1" dirty="0" smtClean="0"/>
          </a:p>
          <a:p>
            <a:endParaRPr lang="en-CA" dirty="0" smtClean="0"/>
          </a:p>
          <a:p>
            <a:r>
              <a:rPr lang="en-CA" b="1" dirty="0" smtClean="0"/>
              <a:t>October 2010 </a:t>
            </a:r>
            <a:r>
              <a:rPr lang="en-CA" dirty="0" smtClean="0"/>
              <a:t>- Chip/Pin Compliant</a:t>
            </a:r>
            <a:endParaRPr lang="en-CA" b="1" dirty="0" smtClean="0"/>
          </a:p>
          <a:p>
            <a:endParaRPr lang="en-CA" dirty="0" smtClean="0"/>
          </a:p>
          <a:p>
            <a:r>
              <a:rPr lang="en-CA" b="1" dirty="0" smtClean="0"/>
              <a:t>October 2010 </a:t>
            </a:r>
            <a:r>
              <a:rPr lang="en-CA" dirty="0" smtClean="0"/>
              <a:t>– Must be Fully Compliant with Payment Card Industry (PCI) Standards</a:t>
            </a:r>
            <a:endParaRPr lang="en-CA" b="1" dirty="0" smtClean="0"/>
          </a:p>
          <a:p>
            <a:pPr lvl="1">
              <a:buNone/>
            </a:pPr>
            <a:endParaRPr lang="en-CA"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Attestations to Our Acquirers</a:t>
            </a:r>
            <a:endParaRPr lang="en-CA" dirty="0"/>
          </a:p>
        </p:txBody>
      </p:sp>
      <p:sp>
        <p:nvSpPr>
          <p:cNvPr id="3" name="Content Placeholder 2"/>
          <p:cNvSpPr>
            <a:spLocks noGrp="1"/>
          </p:cNvSpPr>
          <p:nvPr>
            <p:ph sz="quarter" idx="1"/>
          </p:nvPr>
        </p:nvSpPr>
        <p:spPr/>
        <p:txBody>
          <a:bodyPr/>
          <a:lstStyle/>
          <a:p>
            <a:r>
              <a:rPr lang="en-CA" dirty="0" smtClean="0"/>
              <a:t>Sensitive Authentication Data</a:t>
            </a:r>
          </a:p>
          <a:p>
            <a:pPr lvl="1"/>
            <a:r>
              <a:rPr lang="en-CA" dirty="0" smtClean="0"/>
              <a:t>Province signed attestation February 2009</a:t>
            </a:r>
          </a:p>
          <a:p>
            <a:endParaRPr lang="en-CA" dirty="0" smtClean="0"/>
          </a:p>
          <a:p>
            <a:r>
              <a:rPr lang="en-CA" dirty="0" smtClean="0"/>
              <a:t>Cardholder Data</a:t>
            </a:r>
          </a:p>
          <a:p>
            <a:pPr lvl="1"/>
            <a:r>
              <a:rPr lang="en-CA" dirty="0" smtClean="0"/>
              <a:t>Conducting a survey of payment streams with business owners (May 2009)</a:t>
            </a:r>
          </a:p>
          <a:p>
            <a:pPr lvl="1"/>
            <a:r>
              <a:rPr lang="en-CA" dirty="0" smtClean="0"/>
              <a:t>Province to sign attestation September 2009</a:t>
            </a:r>
            <a:endParaRPr lang="en-C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Questions?</a:t>
            </a:r>
            <a:endParaRPr lang="en-CA" dirty="0"/>
          </a:p>
        </p:txBody>
      </p:sp>
      <p:sp>
        <p:nvSpPr>
          <p:cNvPr id="3" name="Content Placeholder 2"/>
          <p:cNvSpPr>
            <a:spLocks noGrp="1"/>
          </p:cNvSpPr>
          <p:nvPr>
            <p:ph sz="quarter" idx="1"/>
          </p:nvPr>
        </p:nvSpPr>
        <p:spPr/>
        <p:txBody>
          <a:bodyPr/>
          <a:lstStyle/>
          <a:p>
            <a:r>
              <a:rPr lang="en-CA" dirty="0" smtClean="0"/>
              <a:t>Contact </a:t>
            </a:r>
            <a:r>
              <a:rPr lang="en-CA" dirty="0" smtClean="0">
                <a:hlinkClick r:id="rId3"/>
              </a:rPr>
              <a:t>Nick.Krischanowsky@gov.bc.ca</a:t>
            </a:r>
            <a:r>
              <a:rPr lang="en-CA" dirty="0" smtClean="0"/>
              <a:t> </a:t>
            </a:r>
          </a:p>
          <a:p>
            <a:endParaRPr lang="en-CA" dirty="0" smtClean="0"/>
          </a:p>
          <a:p>
            <a:r>
              <a:rPr lang="en-CA" dirty="0" smtClean="0"/>
              <a:t>See also Banking/Cash Management Branch PCI DSS Resource Centre at:</a:t>
            </a:r>
          </a:p>
          <a:p>
            <a:pPr>
              <a:buNone/>
            </a:pPr>
            <a:r>
              <a:rPr lang="en-CA" dirty="0" smtClean="0"/>
              <a:t>	</a:t>
            </a:r>
            <a:r>
              <a:rPr lang="en-CA" dirty="0" smtClean="0">
                <a:hlinkClick r:id="rId4"/>
              </a:rPr>
              <a:t>http://www.min.fin.gov.bc.ca/pt/bcm/index.shtml</a:t>
            </a:r>
            <a:r>
              <a:rPr lang="en-CA" dirty="0" smtClean="0"/>
              <a:t> </a:t>
            </a:r>
          </a:p>
          <a:p>
            <a:endParaRPr lang="en-C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1290</TotalTime>
  <Words>838</Words>
  <Application>Microsoft Office PowerPoint</Application>
  <PresentationFormat>On-screen Show (4:3)</PresentationFormat>
  <Paragraphs>117</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Payment Card Industry Remediation Project</vt:lpstr>
      <vt:lpstr>Corporate Governance Framework</vt:lpstr>
      <vt:lpstr>PCI Master Project Plan</vt:lpstr>
      <vt:lpstr>PCI Project Status</vt:lpstr>
      <vt:lpstr>PCI Project Status</vt:lpstr>
      <vt:lpstr>Compliance Deadlines</vt:lpstr>
      <vt:lpstr>Attestations to Our Acquirers</vt:lpstr>
      <vt:lpstr>Questions?</vt:lpstr>
    </vt:vector>
  </TitlesOfParts>
  <Company>Province of British Columbia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mskaarup</dc:creator>
  <cp:lastModifiedBy>mskaarup</cp:lastModifiedBy>
  <cp:revision>112</cp:revision>
  <dcterms:created xsi:type="dcterms:W3CDTF">2009-03-25T16:11:01Z</dcterms:created>
  <dcterms:modified xsi:type="dcterms:W3CDTF">2009-05-22T19:07:35Z</dcterms:modified>
</cp:coreProperties>
</file>