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75" r:id="rId6"/>
    <p:sldId id="261" r:id="rId7"/>
    <p:sldId id="266" r:id="rId8"/>
    <p:sldId id="271" r:id="rId9"/>
    <p:sldId id="262" r:id="rId10"/>
    <p:sldId id="268" r:id="rId11"/>
    <p:sldId id="269" r:id="rId12"/>
    <p:sldId id="270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7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cat>
            <c:strRef>
              <c:f>Sheet1!$A$2:$A$4</c:f>
              <c:strCache>
                <c:ptCount val="3"/>
                <c:pt idx="0">
                  <c:v>Legitimate</c:v>
                </c:pt>
                <c:pt idx="1">
                  <c:v>Spam</c:v>
                </c:pt>
                <c:pt idx="2">
                  <c:v>Bulk Email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204738</c:v>
                </c:pt>
                <c:pt idx="1">
                  <c:v>527257</c:v>
                </c:pt>
                <c:pt idx="2">
                  <c:v>87400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 b="1" baseline="0">
              <a:latin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50043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7" name="Picture 6" descr="p2u_b4c10.eps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943600"/>
            <a:ext cx="9144000" cy="9131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6D62A-E630-4CDF-8574-C26C4DFBDDF3}" type="datetimeFigureOut">
              <a:rPr lang="en-US" smtClean="0"/>
              <a:pPr/>
              <a:t>6/15/2014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5698-F66E-4C86-9F70-42DF79D6338D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7" name="Picture 6" descr="p2u_b4c10.eps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5943600"/>
            <a:ext cx="9144000" cy="9131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Phish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gif"/><Relationship Id="rId9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t.ubc.ca/services/security/ubc-information-security-office/avoiding-spa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Spam </a:t>
            </a:r>
            <a:r>
              <a:rPr lang="en-CA" dirty="0" smtClean="0"/>
              <a:t>Overview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latin typeface="Calibri" pitchFamily="34" charset="0"/>
              </a:rPr>
              <a:t>Spam/Phishing </a:t>
            </a:r>
            <a:r>
              <a:rPr lang="en-CA" b="1" dirty="0" smtClean="0">
                <a:latin typeface="Calibri" pitchFamily="34" charset="0"/>
              </a:rPr>
              <a:t>Sample</a:t>
            </a:r>
            <a:endParaRPr lang="en-CA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Hello,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 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I am barrister Ryan Lachlan from </a:t>
            </a:r>
            <a:r>
              <a:rPr lang="en-CA" sz="1600" dirty="0" err="1">
                <a:latin typeface="Calibri" pitchFamily="34" charset="0"/>
              </a:rPr>
              <a:t>Australia;a</a:t>
            </a:r>
            <a:r>
              <a:rPr lang="en-CA" sz="1600" dirty="0">
                <a:latin typeface="Calibri" pitchFamily="34" charset="0"/>
              </a:rPr>
              <a:t> lawyer/consultant </a:t>
            </a:r>
            <a:r>
              <a:rPr lang="en-CA" sz="1600" dirty="0" smtClean="0">
                <a:latin typeface="Calibri" pitchFamily="34" charset="0"/>
              </a:rPr>
              <a:t>to </a:t>
            </a:r>
            <a:r>
              <a:rPr lang="en-CA" sz="1600" dirty="0">
                <a:latin typeface="Calibri" pitchFamily="34" charset="0"/>
              </a:rPr>
              <a:t>a renowned politician from Nigeria who has been currently </a:t>
            </a:r>
            <a:r>
              <a:rPr lang="en-CA" sz="1600" dirty="0" smtClean="0">
                <a:latin typeface="Calibri" pitchFamily="34" charset="0"/>
              </a:rPr>
              <a:t>indicted </a:t>
            </a:r>
            <a:r>
              <a:rPr lang="en-CA" sz="1600" dirty="0">
                <a:latin typeface="Calibri" pitchFamily="34" charset="0"/>
              </a:rPr>
              <a:t>on corruption charges and whose name </a:t>
            </a:r>
            <a:r>
              <a:rPr lang="en-CA" sz="1600" dirty="0" err="1">
                <a:latin typeface="Calibri" pitchFamily="34" charset="0"/>
              </a:rPr>
              <a:t>i</a:t>
            </a:r>
            <a:r>
              <a:rPr lang="en-CA" sz="1600" dirty="0">
                <a:latin typeface="Calibri" pitchFamily="34" charset="0"/>
              </a:rPr>
              <a:t> can not reveal to </a:t>
            </a:r>
            <a:r>
              <a:rPr lang="en-CA" sz="1600" dirty="0" smtClean="0">
                <a:latin typeface="Calibri" pitchFamily="34" charset="0"/>
              </a:rPr>
              <a:t>you </a:t>
            </a:r>
            <a:r>
              <a:rPr lang="en-CA" sz="1600" dirty="0">
                <a:latin typeface="Calibri" pitchFamily="34" charset="0"/>
              </a:rPr>
              <a:t>in this email for security and personal reasons.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 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My client has been accused of contract inflation while in </a:t>
            </a:r>
            <a:r>
              <a:rPr lang="en-CA" sz="1600" dirty="0" smtClean="0">
                <a:latin typeface="Calibri" pitchFamily="34" charset="0"/>
              </a:rPr>
              <a:t>office and </a:t>
            </a:r>
            <a:r>
              <a:rPr lang="en-CA" sz="1600" dirty="0">
                <a:latin typeface="Calibri" pitchFamily="34" charset="0"/>
              </a:rPr>
              <a:t>he feared that if quick action is not taken the government of </a:t>
            </a:r>
            <a:r>
              <a:rPr lang="en-CA" sz="1600" dirty="0" smtClean="0">
                <a:latin typeface="Calibri" pitchFamily="34" charset="0"/>
              </a:rPr>
              <a:t>his </a:t>
            </a:r>
            <a:r>
              <a:rPr lang="en-CA" sz="1600" dirty="0">
                <a:latin typeface="Calibri" pitchFamily="34" charset="0"/>
              </a:rPr>
              <a:t>country might froze his Trust Account of which </a:t>
            </a:r>
            <a:r>
              <a:rPr lang="en-CA" sz="1600" dirty="0" err="1">
                <a:latin typeface="Calibri" pitchFamily="34" charset="0"/>
              </a:rPr>
              <a:t>i</a:t>
            </a:r>
            <a:r>
              <a:rPr lang="en-CA" sz="1600" dirty="0">
                <a:latin typeface="Calibri" pitchFamily="34" charset="0"/>
              </a:rPr>
              <a:t> am the Trustee </a:t>
            </a:r>
            <a:r>
              <a:rPr lang="en-CA" sz="1600" dirty="0" smtClean="0">
                <a:latin typeface="Calibri" pitchFamily="34" charset="0"/>
              </a:rPr>
              <a:t>and </a:t>
            </a:r>
            <a:r>
              <a:rPr lang="en-CA" sz="1600" dirty="0">
                <a:latin typeface="Calibri" pitchFamily="34" charset="0"/>
              </a:rPr>
              <a:t>for this reason </a:t>
            </a:r>
            <a:r>
              <a:rPr lang="en-CA" sz="1600" dirty="0" err="1">
                <a:latin typeface="Calibri" pitchFamily="34" charset="0"/>
              </a:rPr>
              <a:t>i</a:t>
            </a:r>
            <a:r>
              <a:rPr lang="en-CA" sz="1600" dirty="0">
                <a:latin typeface="Calibri" pitchFamily="34" charset="0"/>
              </a:rPr>
              <a:t> am given this responsibility to transfer this </a:t>
            </a:r>
            <a:r>
              <a:rPr lang="en-CA" sz="1600" dirty="0" smtClean="0">
                <a:latin typeface="Calibri" pitchFamily="34" charset="0"/>
              </a:rPr>
              <a:t> fund </a:t>
            </a:r>
            <a:r>
              <a:rPr lang="en-CA" sz="1600" dirty="0">
                <a:latin typeface="Calibri" pitchFamily="34" charset="0"/>
              </a:rPr>
              <a:t>out of Nigeria immediately</a:t>
            </a:r>
            <a:r>
              <a:rPr lang="en-CA" sz="1600" dirty="0" smtClean="0">
                <a:latin typeface="Calibri" pitchFamily="34" charset="0"/>
              </a:rPr>
              <a:t>.</a:t>
            </a:r>
            <a:endParaRPr lang="en-CA" sz="1600" dirty="0">
              <a:latin typeface="Calibri" pitchFamily="34" charset="0"/>
            </a:endParaRPr>
          </a:p>
          <a:p>
            <a:pPr marL="0" indent="0">
              <a:buNone/>
            </a:pPr>
            <a:endParaRPr lang="en-CA" sz="16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In the light of the above </a:t>
            </a:r>
            <a:r>
              <a:rPr lang="en-CA" sz="1600" dirty="0" err="1">
                <a:latin typeface="Calibri" pitchFamily="34" charset="0"/>
              </a:rPr>
              <a:t>circumstances,My</a:t>
            </a:r>
            <a:r>
              <a:rPr lang="en-CA" sz="1600" dirty="0">
                <a:latin typeface="Calibri" pitchFamily="34" charset="0"/>
              </a:rPr>
              <a:t> client have instructed me </a:t>
            </a:r>
            <a:r>
              <a:rPr lang="en-CA" sz="1600" dirty="0" smtClean="0">
                <a:latin typeface="Calibri" pitchFamily="34" charset="0"/>
              </a:rPr>
              <a:t>to </a:t>
            </a:r>
            <a:r>
              <a:rPr lang="en-CA" sz="1600" dirty="0">
                <a:latin typeface="Calibri" pitchFamily="34" charset="0"/>
              </a:rPr>
              <a:t>assist him transfer the sum of $14,000.000.00 USD (Fourteen million </a:t>
            </a:r>
            <a:r>
              <a:rPr lang="en-CA" sz="1600" dirty="0" smtClean="0">
                <a:latin typeface="Calibri" pitchFamily="34" charset="0"/>
              </a:rPr>
              <a:t>Dollars</a:t>
            </a:r>
            <a:r>
              <a:rPr lang="en-CA" sz="1600" dirty="0">
                <a:latin typeface="Calibri" pitchFamily="34" charset="0"/>
              </a:rPr>
              <a:t>) out of his Trust account to your country to avoid his fund </a:t>
            </a:r>
            <a:r>
              <a:rPr lang="en-CA" sz="1600" dirty="0" smtClean="0">
                <a:latin typeface="Calibri" pitchFamily="34" charset="0"/>
              </a:rPr>
              <a:t>being </a:t>
            </a:r>
            <a:r>
              <a:rPr lang="en-CA" sz="1600" dirty="0">
                <a:latin typeface="Calibri" pitchFamily="34" charset="0"/>
              </a:rPr>
              <a:t>confiscated. </a:t>
            </a:r>
          </a:p>
          <a:p>
            <a:pPr marL="0" indent="0">
              <a:buNone/>
            </a:pPr>
            <a:endParaRPr lang="en-CA" sz="16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I am seeking your </a:t>
            </a:r>
            <a:r>
              <a:rPr lang="en-CA" sz="1600" dirty="0" err="1">
                <a:latin typeface="Calibri" pitchFamily="34" charset="0"/>
              </a:rPr>
              <a:t>cooperationt</a:t>
            </a:r>
            <a:r>
              <a:rPr lang="en-CA" sz="1600" dirty="0">
                <a:latin typeface="Calibri" pitchFamily="34" charset="0"/>
              </a:rPr>
              <a:t> to act as the recipient to these funds.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 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Acting on the advise of my </a:t>
            </a:r>
            <a:r>
              <a:rPr lang="en-CA" sz="1600" dirty="0" err="1">
                <a:latin typeface="Calibri" pitchFamily="34" charset="0"/>
              </a:rPr>
              <a:t>client,you</a:t>
            </a:r>
            <a:r>
              <a:rPr lang="en-CA" sz="1600" dirty="0">
                <a:latin typeface="Calibri" pitchFamily="34" charset="0"/>
              </a:rPr>
              <a:t> will be given 20 % of the </a:t>
            </a:r>
            <a:r>
              <a:rPr lang="en-CA" sz="1600" dirty="0" smtClean="0">
                <a:latin typeface="Calibri" pitchFamily="34" charset="0"/>
              </a:rPr>
              <a:t>total </a:t>
            </a:r>
            <a:r>
              <a:rPr lang="en-CA" sz="1600" dirty="0">
                <a:latin typeface="Calibri" pitchFamily="34" charset="0"/>
              </a:rPr>
              <a:t>cash amount after funds have been successfully </a:t>
            </a:r>
            <a:r>
              <a:rPr lang="en-CA" sz="1600" dirty="0" err="1">
                <a:latin typeface="Calibri" pitchFamily="34" charset="0"/>
              </a:rPr>
              <a:t>transfered</a:t>
            </a:r>
            <a:r>
              <a:rPr lang="en-CA" sz="1600" dirty="0">
                <a:latin typeface="Calibri" pitchFamily="34" charset="0"/>
              </a:rPr>
              <a:t> to your </a:t>
            </a:r>
            <a:r>
              <a:rPr lang="en-CA" sz="1600" dirty="0" smtClean="0">
                <a:latin typeface="Calibri" pitchFamily="34" charset="0"/>
              </a:rPr>
              <a:t>bank</a:t>
            </a:r>
            <a:r>
              <a:rPr lang="en-CA" sz="1600" dirty="0">
                <a:latin typeface="Calibri" pitchFamily="34" charset="0"/>
              </a:rPr>
              <a:t>.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 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To avoid possible </a:t>
            </a:r>
            <a:r>
              <a:rPr lang="en-CA" sz="1600" dirty="0" err="1">
                <a:latin typeface="Calibri" pitchFamily="34" charset="0"/>
              </a:rPr>
              <a:t>squabble,please</a:t>
            </a:r>
            <a:r>
              <a:rPr lang="en-CA" sz="1600" dirty="0">
                <a:latin typeface="Calibri" pitchFamily="34" charset="0"/>
              </a:rPr>
              <a:t> note that this proposal is </a:t>
            </a:r>
            <a:r>
              <a:rPr lang="en-CA" sz="1600" dirty="0" smtClean="0">
                <a:latin typeface="Calibri" pitchFamily="34" charset="0"/>
              </a:rPr>
              <a:t>subject to </a:t>
            </a:r>
            <a:r>
              <a:rPr lang="en-CA" sz="1600" dirty="0">
                <a:latin typeface="Calibri" pitchFamily="34" charset="0"/>
              </a:rPr>
              <a:t>fluidity and as such your role, position and </a:t>
            </a:r>
            <a:r>
              <a:rPr lang="en-CA" sz="1600" dirty="0" err="1">
                <a:latin typeface="Calibri" pitchFamily="34" charset="0"/>
              </a:rPr>
              <a:t>dividents</a:t>
            </a:r>
            <a:r>
              <a:rPr lang="en-CA" sz="1600" dirty="0">
                <a:latin typeface="Calibri" pitchFamily="34" charset="0"/>
              </a:rPr>
              <a:t> are </a:t>
            </a:r>
            <a:r>
              <a:rPr lang="en-CA" sz="1600" dirty="0" smtClean="0">
                <a:latin typeface="Calibri" pitchFamily="34" charset="0"/>
              </a:rPr>
              <a:t>all negotiable</a:t>
            </a:r>
            <a:r>
              <a:rPr lang="en-CA" sz="1600" dirty="0">
                <a:latin typeface="Calibri" pitchFamily="34" charset="0"/>
              </a:rPr>
              <a:t>.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 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As a lawyer I guarantee you that this will be executed under a legitimate </a:t>
            </a:r>
            <a:r>
              <a:rPr lang="en-CA" sz="1600" dirty="0" smtClean="0">
                <a:latin typeface="Calibri" pitchFamily="34" charset="0"/>
              </a:rPr>
              <a:t>arrangement </a:t>
            </a:r>
            <a:r>
              <a:rPr lang="en-CA" sz="1600" dirty="0">
                <a:latin typeface="Calibri" pitchFamily="34" charset="0"/>
              </a:rPr>
              <a:t>through the administration of power of attorney that will </a:t>
            </a:r>
            <a:r>
              <a:rPr lang="en-CA" sz="1600" dirty="0" smtClean="0">
                <a:latin typeface="Calibri" pitchFamily="34" charset="0"/>
              </a:rPr>
              <a:t>protect </a:t>
            </a:r>
            <a:r>
              <a:rPr lang="en-CA" sz="1600" dirty="0">
                <a:latin typeface="Calibri" pitchFamily="34" charset="0"/>
              </a:rPr>
              <a:t>you from any breach of law.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 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Awaiting your prompt response</a:t>
            </a:r>
            <a:r>
              <a:rPr lang="en-CA" sz="1600" dirty="0" smtClean="0">
                <a:latin typeface="Calibri" pitchFamily="34" charset="0"/>
              </a:rPr>
              <a:t>.</a:t>
            </a:r>
            <a:endParaRPr lang="en-CA" sz="1600" dirty="0">
              <a:latin typeface="Calibri" pitchFamily="34" charset="0"/>
            </a:endParaRPr>
          </a:p>
          <a:p>
            <a:pPr marL="0" indent="0">
              <a:buNone/>
            </a:pPr>
            <a:endParaRPr lang="en-CA" sz="16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I Remain obliged</a:t>
            </a:r>
            <a:r>
              <a:rPr lang="en-CA" sz="1600" dirty="0" smtClean="0">
                <a:latin typeface="Calibri" pitchFamily="34" charset="0"/>
              </a:rPr>
              <a:t>.</a:t>
            </a:r>
            <a:endParaRPr lang="en-CA" sz="1600" dirty="0">
              <a:latin typeface="Calibri" pitchFamily="34" charset="0"/>
            </a:endParaRPr>
          </a:p>
          <a:p>
            <a:pPr marL="0" indent="0">
              <a:buNone/>
            </a:pPr>
            <a:endParaRPr lang="en-CA" sz="16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Yours faithfully</a:t>
            </a:r>
            <a:r>
              <a:rPr lang="en-CA" sz="1600" dirty="0" smtClean="0">
                <a:latin typeface="Calibri" pitchFamily="34" charset="0"/>
              </a:rPr>
              <a:t>,</a:t>
            </a:r>
            <a:endParaRPr lang="en-CA" sz="1600" dirty="0">
              <a:latin typeface="Calibri" pitchFamily="34" charset="0"/>
            </a:endParaRPr>
          </a:p>
          <a:p>
            <a:pPr marL="0" indent="0">
              <a:buNone/>
            </a:pPr>
            <a:endParaRPr lang="en-CA" sz="16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Barr. Ryan Lachlan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Tel: </a:t>
            </a:r>
            <a:r>
              <a:rPr lang="en-CA" sz="1600" i="1" dirty="0">
                <a:latin typeface="Calibri" pitchFamily="34" charset="0"/>
              </a:rPr>
              <a:t>&lt;</a:t>
            </a:r>
            <a:r>
              <a:rPr lang="en-CA" sz="1600" i="1" dirty="0" err="1">
                <a:latin typeface="Calibri" pitchFamily="34" charset="0"/>
              </a:rPr>
              <a:t>phone_number_removed</a:t>
            </a:r>
            <a:r>
              <a:rPr lang="en-CA" sz="1600" i="1" dirty="0">
                <a:latin typeface="Calibri" pitchFamily="34" charset="0"/>
              </a:rPr>
              <a:t>&gt;</a:t>
            </a:r>
            <a:endParaRPr lang="en-CA" sz="1400" i="1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1600" dirty="0" smtClean="0">
                <a:latin typeface="Calibri" pitchFamily="34" charset="0"/>
              </a:rPr>
              <a:t>Australia</a:t>
            </a:r>
            <a:endParaRPr lang="en-CA" sz="1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9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latin typeface="Calibri" pitchFamily="34" charset="0"/>
              </a:rPr>
              <a:t>Spam/Phishing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Your E-mail address have been awarded the sum of (£950,000 )Nine Hundred and fifty Thousand Great British Pounds)attached to Ticket Number UNF-03945-UNOG,you are advised to contact the E-mail below</a:t>
            </a:r>
            <a:r>
              <a:rPr lang="en-CA" sz="1600" dirty="0" smtClean="0">
                <a:latin typeface="Calibri" pitchFamily="34" charset="0"/>
              </a:rPr>
              <a:t>:</a:t>
            </a:r>
            <a:endParaRPr lang="en-CA" sz="16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Finance Officer- Chuck Ash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Email: </a:t>
            </a:r>
            <a:r>
              <a:rPr lang="en-CA" sz="1600" i="1" dirty="0">
                <a:latin typeface="Calibri" pitchFamily="34" charset="0"/>
              </a:rPr>
              <a:t>&lt;</a:t>
            </a:r>
            <a:r>
              <a:rPr lang="en-CA" sz="1600" i="1" dirty="0" err="1">
                <a:latin typeface="Calibri" pitchFamily="34" charset="0"/>
              </a:rPr>
              <a:t>email_address_removed</a:t>
            </a:r>
            <a:r>
              <a:rPr lang="en-CA" sz="1600" i="1" dirty="0">
                <a:latin typeface="Calibri" pitchFamily="34" charset="0"/>
              </a:rPr>
              <a:t>&gt;</a:t>
            </a:r>
            <a:endParaRPr lang="en-CA" sz="1400" i="1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1600" dirty="0" smtClean="0">
                <a:latin typeface="Calibri" pitchFamily="34" charset="0"/>
              </a:rPr>
              <a:t>Phone Number: </a:t>
            </a:r>
            <a:r>
              <a:rPr lang="en-CA" sz="1600" i="1" dirty="0">
                <a:latin typeface="Calibri" pitchFamily="34" charset="0"/>
              </a:rPr>
              <a:t>&lt;</a:t>
            </a:r>
            <a:r>
              <a:rPr lang="en-CA" sz="1600" i="1" dirty="0" err="1">
                <a:latin typeface="Calibri" pitchFamily="34" charset="0"/>
              </a:rPr>
              <a:t>phone_number_removed</a:t>
            </a:r>
            <a:r>
              <a:rPr lang="en-CA" sz="1600" i="1" dirty="0" smtClean="0">
                <a:latin typeface="Calibri" pitchFamily="34" charset="0"/>
              </a:rPr>
              <a:t>&gt;</a:t>
            </a:r>
            <a:r>
              <a:rPr lang="en-CA" sz="1600" dirty="0" smtClean="0">
                <a:latin typeface="Calibri" pitchFamily="34" charset="0"/>
              </a:rPr>
              <a:t> Sincerely Yours R. E. Turner, </a:t>
            </a:r>
          </a:p>
          <a:p>
            <a:pPr marL="0" indent="0">
              <a:buNone/>
            </a:pPr>
            <a:r>
              <a:rPr lang="en-CA" sz="1600" dirty="0" smtClean="0">
                <a:latin typeface="Calibri" pitchFamily="34" charset="0"/>
              </a:rPr>
              <a:t>Chairman of the Board © 2012</a:t>
            </a:r>
          </a:p>
          <a:p>
            <a:pPr marL="0" indent="0">
              <a:buNone/>
            </a:pPr>
            <a:r>
              <a:rPr lang="en-CA" sz="1600" dirty="0" smtClean="0">
                <a:latin typeface="Calibri" pitchFamily="34" charset="0"/>
              </a:rPr>
              <a:t>UN </a:t>
            </a:r>
            <a:r>
              <a:rPr lang="en-CA" sz="1600" dirty="0" err="1">
                <a:latin typeface="Calibri" pitchFamily="34" charset="0"/>
              </a:rPr>
              <a:t>Foundation,North</a:t>
            </a:r>
            <a:r>
              <a:rPr lang="en-CA" sz="1600" dirty="0">
                <a:latin typeface="Calibri" pitchFamily="34" charset="0"/>
              </a:rPr>
              <a:t>-Africa </a:t>
            </a:r>
            <a:r>
              <a:rPr lang="en-CA" sz="1600" dirty="0" err="1">
                <a:latin typeface="Calibri" pitchFamily="34" charset="0"/>
              </a:rPr>
              <a:t>Cordinator</a:t>
            </a:r>
            <a:r>
              <a:rPr lang="en-CA" sz="1600" dirty="0">
                <a:latin typeface="Calibri" pitchFamily="34" charset="0"/>
              </a:rPr>
              <a:t> Contact </a:t>
            </a:r>
            <a:r>
              <a:rPr lang="en-CA" sz="1600" dirty="0" smtClean="0">
                <a:latin typeface="Calibri" pitchFamily="34" charset="0"/>
              </a:rPr>
              <a:t>+ </a:t>
            </a:r>
            <a:r>
              <a:rPr lang="en-CA" sz="1600" i="1" dirty="0" smtClean="0">
                <a:latin typeface="Calibri" pitchFamily="34" charset="0"/>
              </a:rPr>
              <a:t>&lt;</a:t>
            </a:r>
            <a:r>
              <a:rPr lang="en-CA" sz="1600" i="1" dirty="0" err="1" smtClean="0">
                <a:latin typeface="Calibri" pitchFamily="34" charset="0"/>
              </a:rPr>
              <a:t>phone_number_removed</a:t>
            </a:r>
            <a:r>
              <a:rPr lang="en-CA" sz="1600" i="1" dirty="0">
                <a:latin typeface="Calibri" pitchFamily="34" charset="0"/>
              </a:rPr>
              <a:t>&gt;</a:t>
            </a:r>
            <a:endParaRPr lang="en-CA" sz="1400" i="1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/>
            </a:r>
            <a:br>
              <a:rPr lang="en-CA" sz="1600" dirty="0">
                <a:latin typeface="Calibri" pitchFamily="34" charset="0"/>
              </a:rPr>
            </a:br>
            <a:r>
              <a:rPr lang="en-CA" sz="1600" dirty="0" smtClean="0">
                <a:latin typeface="Calibri" pitchFamily="34" charset="0"/>
              </a:rPr>
              <a:t>------------------------------------------------------------------------------------------------------------------</a:t>
            </a:r>
            <a:r>
              <a:rPr lang="en-CA" sz="1600" dirty="0">
                <a:latin typeface="Calibri" pitchFamily="34" charset="0"/>
              </a:rPr>
              <a:t/>
            </a:r>
            <a:br>
              <a:rPr lang="en-CA" sz="1600" dirty="0">
                <a:latin typeface="Calibri" pitchFamily="34" charset="0"/>
              </a:rPr>
            </a:br>
            <a:r>
              <a:rPr lang="en-CA" sz="1600" dirty="0">
                <a:latin typeface="Calibri" pitchFamily="34" charset="0"/>
              </a:rPr>
              <a:t/>
            </a:r>
            <a:br>
              <a:rPr lang="en-CA" sz="1600" dirty="0">
                <a:latin typeface="Calibri" pitchFamily="34" charset="0"/>
              </a:rPr>
            </a:br>
            <a:r>
              <a:rPr lang="en-CA" sz="1600" dirty="0">
                <a:latin typeface="Calibri" pitchFamily="34" charset="0"/>
              </a:rPr>
              <a:t>L0ANS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This is to inform you that we offer all types of L0ans @ 3% annual rate. To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apply, DO NOT CLICK </a:t>
            </a:r>
            <a:r>
              <a:rPr lang="en-CA" sz="1600" dirty="0" err="1">
                <a:latin typeface="Calibri" pitchFamily="34" charset="0"/>
              </a:rPr>
              <a:t>REPLY..but</a:t>
            </a:r>
            <a:r>
              <a:rPr lang="en-CA" sz="1600" dirty="0">
                <a:latin typeface="Calibri" pitchFamily="34" charset="0"/>
              </a:rPr>
              <a:t> SIMPLY COMPOSE A NEW MESSAGE to the loan firm via</a:t>
            </a:r>
          </a:p>
          <a:p>
            <a:pPr marL="0" indent="0">
              <a:buNone/>
            </a:pPr>
            <a:r>
              <a:rPr lang="en-CA" sz="1600" dirty="0">
                <a:latin typeface="Calibri" pitchFamily="34" charset="0"/>
              </a:rPr>
              <a:t>email: </a:t>
            </a:r>
            <a:r>
              <a:rPr lang="en-CA" sz="1600" i="1" dirty="0" smtClean="0">
                <a:latin typeface="Calibri" pitchFamily="34" charset="0"/>
              </a:rPr>
              <a:t>&lt;</a:t>
            </a:r>
            <a:r>
              <a:rPr lang="en-CA" sz="1600" i="1" dirty="0" err="1" smtClean="0">
                <a:latin typeface="Calibri" pitchFamily="34" charset="0"/>
              </a:rPr>
              <a:t>email_address_removed</a:t>
            </a:r>
            <a:r>
              <a:rPr lang="en-CA" sz="1600" i="1" dirty="0" smtClean="0">
                <a:latin typeface="Calibri" pitchFamily="34" charset="0"/>
              </a:rPr>
              <a:t>&gt;</a:t>
            </a:r>
            <a:endParaRPr lang="en-CA" sz="14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17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alibri" pitchFamily="34" charset="0"/>
              </a:rPr>
              <a:t>Spam/Phishing Sample</a:t>
            </a:r>
            <a:endParaRPr lang="en-CA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latin typeface="Calibri" pitchFamily="34" charset="0"/>
              </a:rPr>
              <a:t>From:</a:t>
            </a:r>
            <a:r>
              <a:rPr lang="en-US" sz="1800" dirty="0">
                <a:latin typeface="Calibri" pitchFamily="34" charset="0"/>
              </a:rPr>
              <a:t> </a:t>
            </a:r>
            <a:r>
              <a:rPr lang="en-US" sz="1800" dirty="0" smtClean="0">
                <a:latin typeface="Calibri" pitchFamily="34" charset="0"/>
              </a:rPr>
              <a:t>&lt;</a:t>
            </a:r>
            <a:r>
              <a:rPr lang="en-US" sz="1800" dirty="0" err="1" smtClean="0">
                <a:latin typeface="Calibri" pitchFamily="34" charset="0"/>
              </a:rPr>
              <a:t>FASmail</a:t>
            </a:r>
            <a:r>
              <a:rPr lang="en-US" sz="1800" dirty="0" smtClean="0">
                <a:latin typeface="Calibri" pitchFamily="34" charset="0"/>
              </a:rPr>
              <a:t> user&gt;</a:t>
            </a:r>
            <a:r>
              <a:rPr lang="en-US" sz="1800" dirty="0">
                <a:latin typeface="Calibri" pitchFamily="34" charset="0"/>
              </a:rPr>
              <a:t/>
            </a:r>
            <a:br>
              <a:rPr lang="en-US" sz="1800" dirty="0">
                <a:latin typeface="Calibri" pitchFamily="34" charset="0"/>
              </a:rPr>
            </a:br>
            <a:r>
              <a:rPr lang="en-US" sz="1800" b="1" dirty="0" smtClean="0">
                <a:latin typeface="Calibri" pitchFamily="34" charset="0"/>
              </a:rPr>
              <a:t>Subject</a:t>
            </a:r>
            <a:r>
              <a:rPr lang="en-US" sz="1800" b="1" dirty="0">
                <a:latin typeface="Calibri" pitchFamily="34" charset="0"/>
              </a:rPr>
              <a:t>:</a:t>
            </a:r>
            <a:r>
              <a:rPr lang="en-US" sz="1800" dirty="0">
                <a:latin typeface="Calibri" pitchFamily="34" charset="0"/>
              </a:rPr>
              <a:t> Dear </a:t>
            </a:r>
            <a:r>
              <a:rPr lang="en-US" sz="1800" dirty="0" err="1">
                <a:latin typeface="Calibri" pitchFamily="34" charset="0"/>
              </a:rPr>
              <a:t>eMail</a:t>
            </a:r>
            <a:r>
              <a:rPr lang="en-US" sz="1800" dirty="0">
                <a:latin typeface="Calibri" pitchFamily="34" charset="0"/>
              </a:rPr>
              <a:t> user</a:t>
            </a:r>
            <a:endParaRPr lang="en-CA" sz="18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Calibri" pitchFamily="34" charset="0"/>
              </a:rPr>
              <a:t/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This message requires that you verify your mailbox and increase its quota</a:t>
            </a:r>
            <a:r>
              <a:rPr lang="en-US" sz="1800" dirty="0" smtClean="0">
                <a:latin typeface="Calibri" pitchFamily="34" charset="0"/>
              </a:rPr>
              <a:t>.</a:t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/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You are currently running </a:t>
            </a:r>
            <a:r>
              <a:rPr lang="en-US" sz="1800" dirty="0" smtClean="0">
                <a:latin typeface="Calibri" pitchFamily="34" charset="0"/>
              </a:rPr>
              <a:t>on 23GB </a:t>
            </a:r>
            <a:r>
              <a:rPr lang="en-US" sz="1800" dirty="0">
                <a:latin typeface="Calibri" pitchFamily="34" charset="0"/>
              </a:rPr>
              <a:t>instead of 20GB Due To Hidden Files and Folders in Your Mailbox. </a:t>
            </a:r>
            <a:r>
              <a:rPr lang="en-US" sz="1800" dirty="0" smtClean="0">
                <a:latin typeface="Calibri" pitchFamily="34" charset="0"/>
              </a:rPr>
              <a:t>You will </a:t>
            </a:r>
            <a:r>
              <a:rPr lang="en-US" sz="1800" dirty="0">
                <a:latin typeface="Calibri" pitchFamily="34" charset="0"/>
              </a:rPr>
              <a:t>be unable to receive </a:t>
            </a:r>
            <a:r>
              <a:rPr lang="en-US" sz="1800" dirty="0" smtClean="0">
                <a:latin typeface="Calibri" pitchFamily="34" charset="0"/>
              </a:rPr>
              <a:t>new email</a:t>
            </a:r>
            <a:r>
              <a:rPr lang="en-US" sz="1800" dirty="0">
                <a:latin typeface="Calibri" pitchFamily="34" charset="0"/>
              </a:rPr>
              <a:t>, Loss Important Information in Your Mailbox/Or Cause Limited </a:t>
            </a:r>
            <a:r>
              <a:rPr lang="en-US" sz="1800" dirty="0" smtClean="0">
                <a:latin typeface="Calibri" pitchFamily="34" charset="0"/>
              </a:rPr>
              <a:t>Access to </a:t>
            </a:r>
            <a:r>
              <a:rPr lang="en-US" sz="1800" dirty="0">
                <a:latin typeface="Calibri" pitchFamily="34" charset="0"/>
              </a:rPr>
              <a:t>It if not verified.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/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>To </a:t>
            </a:r>
            <a:r>
              <a:rPr lang="en-US" sz="1800" dirty="0">
                <a:latin typeface="Calibri" pitchFamily="34" charset="0"/>
              </a:rPr>
              <a:t>complete this verification simply Click : </a:t>
            </a:r>
            <a:r>
              <a:rPr lang="en-CA" sz="1800" dirty="0" smtClean="0">
                <a:latin typeface="Calibri" pitchFamily="34" charset="0"/>
              </a:rPr>
              <a:t>&lt;URL Removed – see next slide&gt;</a:t>
            </a:r>
            <a:endParaRPr lang="en-CA" sz="18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alibri" pitchFamily="34" charset="0"/>
              </a:rPr>
              <a:t/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>System </a:t>
            </a:r>
            <a:r>
              <a:rPr lang="en-US" sz="1800" dirty="0">
                <a:latin typeface="Calibri" pitchFamily="34" charset="0"/>
              </a:rPr>
              <a:t>Help Desk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@</a:t>
            </a:r>
            <a:r>
              <a:rPr lang="en-US" sz="1800" dirty="0" err="1">
                <a:latin typeface="Calibri" pitchFamily="34" charset="0"/>
              </a:rPr>
              <a:t>eMail</a:t>
            </a:r>
            <a:r>
              <a:rPr lang="en-US" sz="1800" dirty="0">
                <a:latin typeface="Calibri" pitchFamily="34" charset="0"/>
              </a:rPr>
              <a:t> ACCOUNT SUPPORT TEAM".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Reserved. Account Maintenance 2013</a:t>
            </a:r>
            <a:endParaRPr lang="en-CA" sz="1800" dirty="0">
              <a:latin typeface="Calibri" pitchFamily="34" charset="0"/>
            </a:endParaRPr>
          </a:p>
          <a:p>
            <a:pPr marL="0" indent="0">
              <a:buNone/>
            </a:pPr>
            <a:endParaRPr lang="en-CA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68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:\1-CollabApps\Services\Security\Spam\phish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679" y="182778"/>
            <a:ext cx="6630689" cy="554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16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1-CollabApps\Services\Security\Spam\phishing\2013-06-03 16_46_29-The University of British Columb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7055714" cy="4609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b="1" dirty="0" smtClean="0">
                <a:latin typeface="Calibri" pitchFamily="34" charset="0"/>
              </a:rPr>
              <a:t>Other Phishing Sites</a:t>
            </a:r>
            <a:endParaRPr lang="en-CA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69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b="1" dirty="0" smtClean="0">
                <a:latin typeface="Calibri" pitchFamily="34" charset="0"/>
              </a:rPr>
              <a:t>Other Phishing Sites</a:t>
            </a:r>
            <a:endParaRPr lang="en-CA" b="1" dirty="0">
              <a:latin typeface="Calibri" pitchFamily="34" charset="0"/>
            </a:endParaRPr>
          </a:p>
        </p:txBody>
      </p:sp>
      <p:pic>
        <p:nvPicPr>
          <p:cNvPr id="3074" name="Picture 2" descr="H:\1-CollabApps\Services\Security\Spam\phishing\2013-07-03 14_26_45-UPGRADE YOUR WEBMAIL ACCOUNT TO DAY - Website of webmailaccountupgrade! -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96752"/>
            <a:ext cx="5136546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41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alibri" pitchFamily="34" charset="0"/>
              </a:rPr>
              <a:t>What is Spam?</a:t>
            </a:r>
            <a:endParaRPr lang="en-CA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b="1" dirty="0" smtClean="0">
                <a:latin typeface="Calibri" pitchFamily="34" charset="0"/>
              </a:rPr>
              <a:t>Spam is unsolicited </a:t>
            </a:r>
            <a:r>
              <a:rPr lang="en-CA" sz="2400" b="1" dirty="0" smtClean="0">
                <a:latin typeface="Calibri" pitchFamily="34" charset="0"/>
              </a:rPr>
              <a:t>e</a:t>
            </a:r>
            <a:r>
              <a:rPr lang="en-CA" sz="2400" b="1" dirty="0" smtClean="0">
                <a:latin typeface="Calibri" pitchFamily="34" charset="0"/>
              </a:rPr>
              <a:t>mail in the form of:</a:t>
            </a:r>
            <a:endParaRPr lang="en-CA" sz="2400" b="1" dirty="0" smtClean="0">
              <a:latin typeface="Calibri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Commercial advertising</a:t>
            </a:r>
          </a:p>
          <a:p>
            <a:pPr lvl="1"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Phishing</a:t>
            </a:r>
          </a:p>
          <a:p>
            <a:pPr lvl="1"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Virus-generated </a:t>
            </a:r>
            <a:r>
              <a:rPr lang="en-CA" sz="2000" dirty="0" smtClean="0">
                <a:latin typeface="Calibri" pitchFamily="34" charset="0"/>
              </a:rPr>
              <a:t>Spam</a:t>
            </a:r>
          </a:p>
          <a:p>
            <a:pPr lvl="1"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Scams</a:t>
            </a:r>
          </a:p>
          <a:p>
            <a:pPr lvl="2">
              <a:buFont typeface="Wingdings" pitchFamily="2" charset="2"/>
              <a:buChar char="§"/>
            </a:pPr>
            <a:r>
              <a:rPr lang="en-CA" sz="1800" dirty="0" smtClean="0">
                <a:latin typeface="Calibri" pitchFamily="34" charset="0"/>
              </a:rPr>
              <a:t>E.g. Nigerian Prince who has an inheritance he wishes to share</a:t>
            </a:r>
            <a:endParaRPr lang="en-CA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87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alibri" pitchFamily="34" charset="0"/>
              </a:rPr>
              <a:t>What is Bulk Email?</a:t>
            </a:r>
            <a:endParaRPr lang="en-CA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sz="2600" b="1" dirty="0" smtClean="0">
                <a:latin typeface="Calibri" pitchFamily="34" charset="0"/>
              </a:rPr>
              <a:t>Bulk </a:t>
            </a:r>
            <a:r>
              <a:rPr lang="en-CA" sz="2600" b="1" dirty="0" smtClean="0">
                <a:latin typeface="Calibri" pitchFamily="34" charset="0"/>
              </a:rPr>
              <a:t>Email are mass email messages sent out by vendors for marketing purposes  </a:t>
            </a:r>
            <a:r>
              <a:rPr lang="en-CA" sz="2600" b="1" dirty="0" smtClean="0">
                <a:latin typeface="Calibri" pitchFamily="34" charset="0"/>
              </a:rPr>
              <a:t>(e.g. </a:t>
            </a:r>
            <a:r>
              <a:rPr lang="en-CA" sz="2600" b="1" dirty="0" smtClean="0">
                <a:latin typeface="Calibri" pitchFamily="34" charset="0"/>
              </a:rPr>
              <a:t>vendor </a:t>
            </a:r>
            <a:r>
              <a:rPr lang="en-CA" sz="2600" b="1" dirty="0">
                <a:latin typeface="Calibri" pitchFamily="34" charset="0"/>
              </a:rPr>
              <a:t>n</a:t>
            </a:r>
            <a:r>
              <a:rPr lang="en-CA" sz="2600" b="1" dirty="0" smtClean="0">
                <a:latin typeface="Calibri" pitchFamily="34" charset="0"/>
              </a:rPr>
              <a:t>ewsletters) </a:t>
            </a:r>
            <a:endParaRPr lang="en-CA" sz="2600" b="1" dirty="0">
              <a:latin typeface="Calibri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200" dirty="0" smtClean="0">
                <a:latin typeface="Calibri" pitchFamily="34" charset="0"/>
              </a:rPr>
              <a:t>Many people legitimately wish to receive bulk email from vendors and have signed up for these notifications. As such, this type of mail cannot be considered guaranteed spam.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200" dirty="0" smtClean="0">
                <a:latin typeface="Calibri" pitchFamily="34" charset="0"/>
              </a:rPr>
              <a:t>In many cases, users sign up for these newsletters without realizing.</a:t>
            </a:r>
            <a:endParaRPr lang="en-CA" sz="2200" dirty="0" smtClean="0">
              <a:latin typeface="Calibri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200" dirty="0" smtClean="0">
                <a:latin typeface="Calibri" pitchFamily="34" charset="0"/>
              </a:rPr>
              <a:t>Vendors </a:t>
            </a:r>
            <a:r>
              <a:rPr lang="en-CA" sz="2200" dirty="0" smtClean="0">
                <a:latin typeface="Calibri" pitchFamily="34" charset="0"/>
              </a:rPr>
              <a:t>typically obtain your email address by: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>
                <a:latin typeface="Calibri" pitchFamily="34" charset="0"/>
              </a:rPr>
              <a:t>U</a:t>
            </a:r>
            <a:r>
              <a:rPr lang="en-CA" sz="1800" dirty="0" smtClean="0">
                <a:latin typeface="Calibri" pitchFamily="34" charset="0"/>
              </a:rPr>
              <a:t>sing an email addresses provided by you at trade shows or conventions for prizes. This information is sometimes sold to other companies.</a:t>
            </a:r>
            <a:endParaRPr lang="en-CA" sz="1800" dirty="0">
              <a:latin typeface="Calibri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 smtClean="0">
                <a:latin typeface="Calibri" pitchFamily="34" charset="0"/>
              </a:rPr>
              <a:t>Using an email address provided by you when signing up for an online service.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CA" sz="2200" dirty="0" smtClean="0">
                <a:latin typeface="Calibri" pitchFamily="34" charset="0"/>
              </a:rPr>
              <a:t>Vendor </a:t>
            </a:r>
            <a:r>
              <a:rPr lang="en-CA" sz="2200" dirty="0" smtClean="0">
                <a:latin typeface="Calibri" pitchFamily="34" charset="0"/>
              </a:rPr>
              <a:t>newsletters often have an unsubscribe link at the bottom of the email message.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CA" sz="1800" dirty="0" smtClean="0">
                <a:latin typeface="Calibri" pitchFamily="34" charset="0"/>
              </a:rPr>
              <a:t>It is generally not recommended to use the unsubscribe option as it validates that your email is active</a:t>
            </a:r>
            <a:r>
              <a:rPr lang="en-CA" sz="1800" dirty="0" smtClean="0">
                <a:latin typeface="Calibri" pitchFamily="34" charset="0"/>
              </a:rPr>
              <a:t>.</a:t>
            </a:r>
            <a:br>
              <a:rPr lang="en-CA" sz="1800" dirty="0" smtClean="0">
                <a:latin typeface="Calibri" pitchFamily="34" charset="0"/>
              </a:rPr>
            </a:br>
            <a:endParaRPr lang="en-CA" sz="1800" dirty="0" smtClean="0">
              <a:latin typeface="Calibri" pitchFamily="34" charset="0"/>
            </a:endParaRPr>
          </a:p>
          <a:p>
            <a:pPr marL="914400" lvl="2" indent="0">
              <a:buNone/>
            </a:pPr>
            <a:endParaRPr lang="en-CA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alibri" pitchFamily="34" charset="0"/>
              </a:rPr>
              <a:t>What is Phishing?</a:t>
            </a:r>
            <a:endParaRPr lang="en-CA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CA" sz="2400" b="1" dirty="0">
                <a:latin typeface="Calibri" pitchFamily="34" charset="0"/>
              </a:rPr>
              <a:t>Phishing is the attempt to acquire sensitive information such as usernames, passwords, and credit card details (and sometimes, indirectly, money) by masquerading as a trustworthy entity in an electronic </a:t>
            </a:r>
            <a:r>
              <a:rPr lang="en-CA" sz="2400" b="1" dirty="0" smtClean="0">
                <a:latin typeface="Calibri" pitchFamily="34" charset="0"/>
              </a:rPr>
              <a:t>communication.</a:t>
            </a:r>
          </a:p>
          <a:p>
            <a:pPr marL="400050" lvl="1" indent="0">
              <a:buNone/>
            </a:pPr>
            <a:r>
              <a:rPr lang="en-CA" sz="2000" dirty="0">
                <a:latin typeface="Calibri" pitchFamily="34" charset="0"/>
              </a:rPr>
              <a:t>	</a:t>
            </a:r>
            <a:r>
              <a:rPr lang="en-CA" sz="2000" dirty="0" smtClean="0">
                <a:latin typeface="Calibri" pitchFamily="34" charset="0"/>
              </a:rPr>
              <a:t>Source</a:t>
            </a:r>
            <a:r>
              <a:rPr lang="en-CA" sz="2000" dirty="0">
                <a:latin typeface="Calibri" pitchFamily="34" charset="0"/>
              </a:rPr>
              <a:t>: Wikipedia (</a:t>
            </a:r>
            <a:r>
              <a:rPr lang="en-CA" sz="2000" dirty="0">
                <a:latin typeface="Calibri" pitchFamily="34" charset="0"/>
                <a:hlinkClick r:id="rId2"/>
              </a:rPr>
              <a:t>http://</a:t>
            </a:r>
            <a:r>
              <a:rPr lang="en-CA" sz="2000" dirty="0" smtClean="0">
                <a:latin typeface="Calibri" pitchFamily="34" charset="0"/>
                <a:hlinkClick r:id="rId2"/>
              </a:rPr>
              <a:t>en.wikipedia.org/wiki/Phishing</a:t>
            </a:r>
            <a:r>
              <a:rPr lang="en-CA" sz="2000" dirty="0" smtClean="0">
                <a:latin typeface="Calibri" pitchFamily="34" charset="0"/>
              </a:rPr>
              <a:t>) </a:t>
            </a:r>
            <a:r>
              <a:rPr lang="en-CA" sz="2000" dirty="0" smtClean="0">
                <a:latin typeface="Calibri" pitchFamily="34" charset="0"/>
              </a:rPr>
              <a:t/>
            </a:r>
            <a:br>
              <a:rPr lang="en-CA" sz="2000" dirty="0" smtClean="0">
                <a:latin typeface="Calibri" pitchFamily="34" charset="0"/>
              </a:rPr>
            </a:br>
            <a:endParaRPr lang="en-CA" sz="2000" dirty="0" smtClean="0">
              <a:latin typeface="Calibri" pitchFamily="34" charset="0"/>
            </a:endParaRPr>
          </a:p>
          <a:p>
            <a:pPr lvl="2" indent="-342900">
              <a:buFont typeface="Wingdings" panose="05000000000000000000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One </a:t>
            </a:r>
            <a:r>
              <a:rPr lang="en-CA" sz="2000" dirty="0" smtClean="0">
                <a:latin typeface="Calibri" pitchFamily="34" charset="0"/>
              </a:rPr>
              <a:t>of the </a:t>
            </a:r>
            <a:r>
              <a:rPr lang="en-CA" sz="2000" dirty="0" smtClean="0">
                <a:latin typeface="Calibri" pitchFamily="34" charset="0"/>
              </a:rPr>
              <a:t>quickest and cheapest </a:t>
            </a:r>
            <a:r>
              <a:rPr lang="en-CA" sz="2000" dirty="0" smtClean="0">
                <a:latin typeface="Calibri" pitchFamily="34" charset="0"/>
              </a:rPr>
              <a:t>ways to get access to an account is to attempt to manipulate people into providing their credentials via email</a:t>
            </a:r>
            <a:r>
              <a:rPr lang="en-CA" sz="2000" dirty="0" smtClean="0">
                <a:latin typeface="Calibri" pitchFamily="34" charset="0"/>
              </a:rPr>
              <a:t>.</a:t>
            </a:r>
            <a:endParaRPr lang="en-CA" sz="2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48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alibri" pitchFamily="34" charset="0"/>
              </a:rPr>
              <a:t>Phishing</a:t>
            </a:r>
            <a:endParaRPr lang="en-CA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sz="2600" b="1" dirty="0" smtClean="0">
                <a:latin typeface="Calibri" pitchFamily="34" charset="0"/>
              </a:rPr>
              <a:t>What happens when an account is compromised?</a:t>
            </a:r>
            <a:endParaRPr lang="en-CA" sz="2600" b="1" dirty="0">
              <a:latin typeface="Calibri" pitchFamily="34" charset="0"/>
            </a:endParaRPr>
          </a:p>
          <a:p>
            <a:pPr marL="895350" lvl="1" indent="-438150">
              <a:buFont typeface="Wingdings" pitchFamily="2" charset="2"/>
              <a:buChar char="§"/>
            </a:pPr>
            <a:r>
              <a:rPr lang="en-CA" sz="2200" dirty="0">
                <a:latin typeface="Calibri" pitchFamily="34" charset="0"/>
              </a:rPr>
              <a:t>UBC user falls for phishing scam – Spammer has </a:t>
            </a:r>
            <a:r>
              <a:rPr lang="en-CA" sz="2200" dirty="0" smtClean="0">
                <a:latin typeface="Calibri" pitchFamily="34" charset="0"/>
              </a:rPr>
              <a:t>credentials.</a:t>
            </a:r>
            <a:endParaRPr lang="en-CA" sz="2200" dirty="0">
              <a:latin typeface="Calibri" pitchFamily="34" charset="0"/>
            </a:endParaRPr>
          </a:p>
          <a:p>
            <a:pPr marL="895350" lvl="1" indent="-438150">
              <a:buFont typeface="Wingdings" pitchFamily="2" charset="2"/>
              <a:buChar char="§"/>
            </a:pPr>
            <a:r>
              <a:rPr lang="en-CA" sz="2200" dirty="0">
                <a:latin typeface="Calibri" pitchFamily="34" charset="0"/>
              </a:rPr>
              <a:t>Spammer sends phishing emails to local contacts using </a:t>
            </a:r>
            <a:r>
              <a:rPr lang="en-CA" sz="2200" dirty="0" smtClean="0">
                <a:latin typeface="Calibri" pitchFamily="34" charset="0"/>
              </a:rPr>
              <a:t>Outlook.</a:t>
            </a:r>
            <a:endParaRPr lang="en-CA" sz="2200" dirty="0">
              <a:latin typeface="Calibri" pitchFamily="34" charset="0"/>
            </a:endParaRPr>
          </a:p>
          <a:p>
            <a:pPr marL="895350" lvl="1" indent="-438150">
              <a:buFont typeface="Wingdings" pitchFamily="2" charset="2"/>
              <a:buChar char="§"/>
            </a:pPr>
            <a:r>
              <a:rPr lang="en-CA" sz="2200" dirty="0">
                <a:latin typeface="Calibri" pitchFamily="34" charset="0"/>
              </a:rPr>
              <a:t>Spammer sets up rule to delete </a:t>
            </a:r>
            <a:r>
              <a:rPr lang="en-CA" sz="2200" dirty="0" smtClean="0">
                <a:latin typeface="Calibri" pitchFamily="34" charset="0"/>
              </a:rPr>
              <a:t>bounce-backs.</a:t>
            </a:r>
            <a:endParaRPr lang="en-CA" sz="2200" dirty="0">
              <a:latin typeface="Calibri" pitchFamily="34" charset="0"/>
            </a:endParaRPr>
          </a:p>
          <a:p>
            <a:pPr marL="895350" lvl="1" indent="-438150">
              <a:buFont typeface="Wingdings" pitchFamily="2" charset="2"/>
              <a:buChar char="§"/>
            </a:pPr>
            <a:r>
              <a:rPr lang="en-CA" sz="2200" dirty="0">
                <a:latin typeface="Calibri" pitchFamily="34" charset="0"/>
              </a:rPr>
              <a:t>Spammer sends traditional spam to thousands of email </a:t>
            </a:r>
            <a:r>
              <a:rPr lang="en-CA" sz="2200" dirty="0" smtClean="0">
                <a:latin typeface="Calibri" pitchFamily="34" charset="0"/>
              </a:rPr>
              <a:t>addresses.</a:t>
            </a:r>
            <a:br>
              <a:rPr lang="en-CA" sz="2200" dirty="0" smtClean="0">
                <a:latin typeface="Calibri" pitchFamily="34" charset="0"/>
              </a:rPr>
            </a:br>
            <a:endParaRPr lang="en-CA" sz="22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2600" b="1" dirty="0" smtClean="0">
                <a:latin typeface="Calibri" pitchFamily="34" charset="0"/>
              </a:rPr>
              <a:t>Never provide your credentials to a suspicious looking website</a:t>
            </a:r>
          </a:p>
          <a:p>
            <a:pPr marL="857250" lvl="1" indent="-457200">
              <a:buFont typeface="Wingdings" pitchFamily="2" charset="2"/>
              <a:buChar char="§"/>
            </a:pPr>
            <a:r>
              <a:rPr lang="en-CA" sz="2200" dirty="0" smtClean="0">
                <a:latin typeface="Calibri" pitchFamily="34" charset="0"/>
              </a:rPr>
              <a:t>UBC IT will never ask for your credentials.</a:t>
            </a:r>
          </a:p>
          <a:p>
            <a:pPr marL="857250" lvl="1" indent="-457200">
              <a:buFont typeface="Wingdings" pitchFamily="2" charset="2"/>
              <a:buChar char="§"/>
            </a:pPr>
            <a:r>
              <a:rPr lang="en-CA" sz="2200" dirty="0" smtClean="0">
                <a:latin typeface="Calibri" pitchFamily="34" charset="0"/>
              </a:rPr>
              <a:t>If </a:t>
            </a:r>
            <a:r>
              <a:rPr lang="en-CA" sz="2200" dirty="0" smtClean="0">
                <a:latin typeface="Calibri" pitchFamily="34" charset="0"/>
              </a:rPr>
              <a:t>a site is asking for your credentials, do not provide them especially if the site has no UBC</a:t>
            </a:r>
            <a:r>
              <a:rPr lang="en-CA" sz="2200" dirty="0">
                <a:latin typeface="Calibri" pitchFamily="34" charset="0"/>
              </a:rPr>
              <a:t> </a:t>
            </a:r>
            <a:r>
              <a:rPr lang="en-CA" sz="2200" dirty="0" smtClean="0">
                <a:latin typeface="Calibri" pitchFamily="34" charset="0"/>
              </a:rPr>
              <a:t>look-and-feel and isn’t hosted in the ubc.ca domain.</a:t>
            </a:r>
            <a:endParaRPr lang="en-CA" sz="2200" dirty="0" smtClean="0">
              <a:latin typeface="Calibri" pitchFamily="34" charset="0"/>
            </a:endParaRPr>
          </a:p>
          <a:p>
            <a:pPr marL="857250" lvl="1" indent="-457200">
              <a:buFont typeface="Wingdings" pitchFamily="2" charset="2"/>
              <a:buChar char="§"/>
            </a:pPr>
            <a:r>
              <a:rPr lang="en-CA" sz="2200" dirty="0" smtClean="0">
                <a:latin typeface="Calibri" pitchFamily="34" charset="0"/>
              </a:rPr>
              <a:t>Look for errors in spelling and grammar in the message. In many cases, the content is purposely vague so that it can be used in different </a:t>
            </a:r>
            <a:r>
              <a:rPr lang="en-CA" sz="2200" dirty="0" smtClean="0">
                <a:latin typeface="Calibri" pitchFamily="34" charset="0"/>
              </a:rPr>
              <a:t>environments</a:t>
            </a:r>
            <a:r>
              <a:rPr lang="en-CA" sz="2200" dirty="0" smtClean="0">
                <a:latin typeface="Calibri" pitchFamily="34" charset="0"/>
              </a:rPr>
              <a:t>, although spammers are getting more sophisticated.</a:t>
            </a:r>
            <a:endParaRPr lang="en-CA" sz="2200" dirty="0" smtClean="0">
              <a:latin typeface="Calibri" pitchFamily="34" charset="0"/>
            </a:endParaRPr>
          </a:p>
          <a:p>
            <a:pPr marL="857250" lvl="1" indent="-457200">
              <a:buFontTx/>
              <a:buChar char="-"/>
            </a:pPr>
            <a:endParaRPr lang="en-CA" sz="2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04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39873"/>
            <a:ext cx="8374478" cy="533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U:\Users\mbelsito\AppData\Local\Microsoft\Windows\Temporary Internet Files\Content.IE5\TP2BQTQ0\MP90031412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19045"/>
            <a:ext cx="1354596" cy="2111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3768" y="1813593"/>
            <a:ext cx="2682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smtClean="0">
                <a:latin typeface="Calibri" pitchFamily="34" charset="0"/>
              </a:rPr>
              <a:t>Method One: Sophos IP Block List</a:t>
            </a:r>
            <a:endParaRPr lang="en-CA" sz="1400" b="1" dirty="0">
              <a:latin typeface="Calibri" pitchFamily="34" charset="0"/>
            </a:endParaRPr>
          </a:p>
        </p:txBody>
      </p:sp>
      <p:pic>
        <p:nvPicPr>
          <p:cNvPr id="1030" name="Picture 6" descr="H:\1-CollabApps\Services\Security\Spam\curved-arrow-2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916832"/>
            <a:ext cx="1599273" cy="161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9302" y="2807350"/>
            <a:ext cx="1273105" cy="2616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19800000"/>
              </a:camera>
              <a:lightRig rig="threePt" dir="t"/>
            </a:scene3d>
          </a:bodyPr>
          <a:lstStyle/>
          <a:p>
            <a:r>
              <a:rPr lang="en-CA" sz="1100" dirty="0" smtClean="0">
                <a:solidFill>
                  <a:schemeClr val="bg1"/>
                </a:solidFill>
                <a:latin typeface="Calibri" pitchFamily="34" charset="0"/>
              </a:rPr>
              <a:t>If Known Spammer</a:t>
            </a:r>
            <a:endParaRPr lang="en-CA" sz="11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3768" y="1813592"/>
            <a:ext cx="2222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smtClean="0">
                <a:latin typeface="Calibri" pitchFamily="34" charset="0"/>
              </a:rPr>
              <a:t>Method Two: Spam Scoring</a:t>
            </a:r>
            <a:endParaRPr lang="en-CA" sz="1400" b="1" dirty="0">
              <a:latin typeface="Calibri" pitchFamily="34" charset="0"/>
            </a:endParaRPr>
          </a:p>
        </p:txBody>
      </p:sp>
      <p:pic>
        <p:nvPicPr>
          <p:cNvPr id="16" name="Picture 5" descr="U:\Users\mbelsito\AppData\Local\Microsoft\Windows\Temporary Internet Files\Content.IE5\TP2BQTQ0\MC90031858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820" y="2104879"/>
            <a:ext cx="1114757" cy="146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636119" y="2852936"/>
            <a:ext cx="1670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CA" sz="1400" b="1" dirty="0" smtClean="0">
                <a:latin typeface="Calibri" pitchFamily="34" charset="0"/>
              </a:rPr>
              <a:t>High Probability</a:t>
            </a:r>
            <a:endParaRPr lang="en-CA" sz="1400" b="1" dirty="0">
              <a:latin typeface="Calibri" pitchFamily="34" charset="0"/>
            </a:endParaRPr>
          </a:p>
        </p:txBody>
      </p:sp>
      <p:pic>
        <p:nvPicPr>
          <p:cNvPr id="1033" name="Picture 9" descr="H:\1-CollabApps\Services\Security\Spam\1920tag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136" y="3176353"/>
            <a:ext cx="854264" cy="58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24328" y="3311406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19800000"/>
              </a:camera>
              <a:lightRig rig="threePt" dir="t"/>
            </a:scene3d>
          </a:bodyPr>
          <a:lstStyle/>
          <a:p>
            <a:r>
              <a:rPr lang="en-CA" sz="1100" b="1" dirty="0" smtClean="0">
                <a:latin typeface="Calibri" pitchFamily="34" charset="0"/>
              </a:rPr>
              <a:t>Spam?</a:t>
            </a:r>
            <a:endParaRPr lang="en-CA" sz="1100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6119" y="3356992"/>
            <a:ext cx="1960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CA" sz="1400" b="1" dirty="0" smtClean="0">
                <a:latin typeface="Calibri" pitchFamily="34" charset="0"/>
              </a:rPr>
              <a:t>Medium Probability</a:t>
            </a:r>
            <a:endParaRPr lang="en-CA" sz="1400" b="1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6119" y="3861048"/>
            <a:ext cx="1634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CA" sz="1400" b="1" dirty="0">
                <a:latin typeface="Calibri" pitchFamily="34" charset="0"/>
              </a:rPr>
              <a:t>Low </a:t>
            </a:r>
            <a:r>
              <a:rPr lang="en-CA" sz="1400" b="1" dirty="0" smtClean="0">
                <a:latin typeface="Calibri" pitchFamily="34" charset="0"/>
              </a:rPr>
              <a:t>Probability</a:t>
            </a:r>
            <a:endParaRPr lang="en-CA" sz="1400" b="1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88422" y="2420888"/>
            <a:ext cx="1059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u="sng" dirty="0" smtClean="0">
                <a:latin typeface="Calibri" pitchFamily="34" charset="0"/>
              </a:rPr>
              <a:t>SCORING</a:t>
            </a:r>
            <a:endParaRPr lang="en-CA" b="1" u="sng" dirty="0">
              <a:latin typeface="Calibri" pitchFamily="34" charset="0"/>
            </a:endParaRPr>
          </a:p>
        </p:txBody>
      </p:sp>
      <p:pic>
        <p:nvPicPr>
          <p:cNvPr id="25" name="Picture 3" descr="U:\Users\mbelsito\AppData\Local\Microsoft\Windows\Temporary Internet Files\Content.IE5\TP2BQTQ0\MP90031412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634" y="2328882"/>
            <a:ext cx="533758" cy="831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U:\Users\mbelsito\AppData\Local\Microsoft\Windows\Temporary Internet Files\Content.IE5\TP2BQTQ0\MC90024048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294" y="2132856"/>
            <a:ext cx="2034253" cy="13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U:\Users\mbelsito\AppData\Local\Microsoft\Windows\Temporary Internet Files\Content.IE5\YI45E832\MC90044140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924944"/>
            <a:ext cx="714375" cy="90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U:\Users\mbelsito\AppData\Local\Microsoft\Windows\Temporary Internet Files\Content.IE5\YI45E832\MC90044140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922" y="3679428"/>
            <a:ext cx="714375" cy="90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028384" y="335699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/>
              <a:t>+</a:t>
            </a:r>
            <a:endParaRPr lang="en-CA" b="1" dirty="0"/>
          </a:p>
        </p:txBody>
      </p:sp>
      <p:pic>
        <p:nvPicPr>
          <p:cNvPr id="1026" name="Picture 2" descr="U:\Users\mbelsito\AppData\Local\Microsoft\Windows\Temporary Internet Files\Content.IE5\6231Q8G8\MC900233523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155" y="224268"/>
            <a:ext cx="1064506" cy="75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U:\Users\mbelsito\AppData\Local\Microsoft\Windows\Temporary Internet Files\Content.IE5\6231Q8G8\MC900233523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064506" cy="75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26510" y="3549353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20640000"/>
              </a:camera>
              <a:lightRig rig="threePt" dir="t"/>
            </a:scene3d>
          </a:bodyPr>
          <a:lstStyle/>
          <a:p>
            <a:r>
              <a:rPr lang="en-CA" sz="800" b="1" dirty="0" smtClean="0"/>
              <a:t>SPAM?</a:t>
            </a:r>
            <a:endParaRPr lang="en-CA" sz="16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12223"/>
            <a:ext cx="310263" cy="31272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162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348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139 L -0.31232 0.0657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25" y="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232 0.06574 C -0.32204 0.05278 -0.32864 0.05417 -0.34149 0.04907 C -0.36788 0.03843 -0.39444 0.03357 -0.42204 0.03056 C -0.45989 0.01366 -0.5019 0.01991 -0.54149 0.01574 C -0.56093 0.00926 -0.58003 0.00718 -0.59982 0.00463 C -0.65034 0.00579 -0.72326 -0.00324 -0.78038 0.01574 C -0.78697 0.02153 -0.78298 0.01875 -0.79288 0.02315 C -0.79427 0.02384 -0.79704 0.025 -0.79704 0.025 " pathEditMode="relative" ptsTypes="fffffffA">
                                      <p:cBhvr>
                                        <p:cTn id="3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0" presetClass="exit" presetSubtype="0" fill="hold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26 -0.00255 L -0.29184 0.0578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22" y="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6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184 0.08148 C -0.29549 0.10116 -0.30087 0.11968 -0.30452 0.13912 C -0.3125 0.18171 -0.3033 0.14491 -0.31042 0.17153 C -0.31146 0.18333 -0.31216 0.19445 -0.31424 0.20579 C -0.31615 0.23403 -0.31441 0.26296 -0.31806 0.29074 C -0.31771 0.29792 -0.31719 0.3125 -0.31719 0.3125 " pathEditMode="relative" rAng="0" ptsTypes="fffffA"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9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7500"/>
                            </p:stCondLst>
                            <p:childTnLst>
                              <p:par>
                                <p:cTn id="87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9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96296E-6 C -0.00678 0.05903 -0.0467 0.1125 -0.0875 0.13519 C -0.1474 0.16852 -0.20539 0.19213 -0.26806 0.21297 C -0.28369 0.21806 -0.29827 0.22847 -0.3139 0.23334 C -0.35556 0.2463 -0.41997 0.24005 -0.45695 0.24074 C -0.48994 0.2463 -0.47362 0.24445 -0.51529 0.2463 C -0.54358 0.24769 -0.60001 0.25 -0.60001 0.25 C -0.6422 0.25394 -0.68386 0.26111 -0.7264 0.26111 " pathEditMode="relative" ptsTypes="fffffffA">
                                      <p:cBhvr>
                                        <p:cTn id="1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0.00046 C -0.0026 0.05857 -0.04253 0.11204 -0.08333 0.13473 C -0.14323 0.16806 -0.20121 0.19167 -0.26389 0.2125 C -0.27951 0.2176 -0.29409 0.22801 -0.30972 0.23287 C -0.35139 0.24584 -0.4158 0.23959 -0.45277 0.24028 C -0.48576 0.24584 -0.46944 0.24398 -0.51111 0.24584 C -0.53941 0.24723 -0.59583 0.24954 -0.59583 0.24977 C -0.63802 0.25348 -0.67968 0.26065 -0.72222 0.26065 " pathEditMode="relative" rAng="0" ptsTypes="fffffffA">
                                      <p:cBhvr>
                                        <p:cTn id="1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319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1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5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6000"/>
                            </p:stCondLst>
                            <p:childTnLst>
                              <p:par>
                                <p:cTn id="139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6.94444E-6 1.11111E-6 C -0.03074 0.05139 -0.10278 0.06783 -0.14723 0.08334 C -0.20122 0.10232 -0.25435 0.11644 -0.30973 0.12778 C -0.33716 0.13334 -0.36407 0.14399 -0.39167 0.14815 C -0.43646 0.1551 -0.48143 0.15787 -0.5264 0.16297 C -0.54931 0.16551 -0.57153 0.17593 -0.59445 0.17778 C -0.61893 0.17986 -0.64358 0.17778 -0.66806 0.17778 " pathEditMode="relative" ptsTypes="ffffffA">
                                      <p:cBhvr>
                                        <p:cTn id="14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9000"/>
                            </p:stCondLst>
                            <p:childTnLst>
                              <p:par>
                                <p:cTn id="142" presetID="3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2"/>
      <p:bldP spid="5" grpId="0"/>
      <p:bldP spid="5" grpId="2"/>
      <p:bldP spid="12" grpId="0"/>
      <p:bldP spid="7" grpId="0"/>
      <p:bldP spid="8" grpId="0"/>
      <p:bldP spid="9" grpId="0"/>
      <p:bldP spid="10" grpId="0"/>
      <p:bldP spid="11" grpId="0"/>
      <p:bldP spid="18" grpId="0"/>
      <p:bldP spid="18" grpId="1"/>
      <p:bldP spid="3" grpId="0"/>
      <p:bldP spid="3" grpId="1"/>
      <p:bldP spid="3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alibri" pitchFamily="34" charset="0"/>
              </a:rPr>
              <a:t>Statistics</a:t>
            </a:r>
            <a:endParaRPr lang="en-CA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b="1" dirty="0" smtClean="0">
                <a:latin typeface="Calibri" pitchFamily="34" charset="0"/>
              </a:rPr>
              <a:t>Incoming Mail Stats (one day in June)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Total: 819,395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Legitimate: 204,695 (25%)</a:t>
            </a:r>
            <a:endParaRPr lang="en-CA" sz="2000" dirty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CA" sz="2000" dirty="0">
                <a:latin typeface="Calibri" pitchFamily="34" charset="0"/>
              </a:rPr>
              <a:t>B</a:t>
            </a:r>
            <a:r>
              <a:rPr lang="en-CA" sz="2000" dirty="0" smtClean="0">
                <a:latin typeface="Calibri" pitchFamily="34" charset="0"/>
              </a:rPr>
              <a:t>locked based on known spammer IPs: 408,477 (50%)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Blocked high probability spam: 49,455 (6%)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Tagged medium probability spam: 68,320 (8%)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Tagged bulk email (e.g. vendor newsletters): 87,400 (11%)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Blocked messages containing virus: 1,005 (0.1%)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Other: 43 (0.005%)</a:t>
            </a:r>
          </a:p>
          <a:p>
            <a:pPr marL="0" indent="0">
              <a:buNone/>
            </a:pPr>
            <a:r>
              <a:rPr lang="en-CA" sz="2000" b="1" dirty="0" smtClean="0">
                <a:latin typeface="Calibri" pitchFamily="34" charset="0"/>
              </a:rPr>
              <a:t>Total </a:t>
            </a:r>
            <a:r>
              <a:rPr lang="en-CA" sz="2000" b="1" dirty="0">
                <a:latin typeface="Calibri" pitchFamily="34" charset="0"/>
              </a:rPr>
              <a:t>spam </a:t>
            </a:r>
            <a:r>
              <a:rPr lang="en-CA" sz="2000" b="1" dirty="0" smtClean="0">
                <a:latin typeface="Calibri" pitchFamily="34" charset="0"/>
              </a:rPr>
              <a:t>identified (not including Bulk Email): 527,257 (64%)</a:t>
            </a:r>
            <a:endParaRPr lang="en-CA" sz="2000" b="1" dirty="0">
              <a:latin typeface="Calibri" pitchFamily="34" charset="0"/>
            </a:endParaRPr>
          </a:p>
          <a:p>
            <a:pPr marL="0" indent="0">
              <a:buNone/>
            </a:pPr>
            <a:endParaRPr lang="en-CA" sz="2400" dirty="0">
              <a:latin typeface="Calibri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11749604"/>
              </p:ext>
            </p:extLst>
          </p:nvPr>
        </p:nvGraphicFramePr>
        <p:xfrm>
          <a:off x="5501928" y="188640"/>
          <a:ext cx="367240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738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alibri" pitchFamily="34" charset="0"/>
              </a:rPr>
              <a:t>Setting Expectations</a:t>
            </a:r>
            <a:endParaRPr lang="en-CA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2400" dirty="0" smtClean="0">
                <a:latin typeface="Calibri" pitchFamily="34" charset="0"/>
              </a:rPr>
              <a:t>“In the past two days, I received 5 to 10 spam emails.”</a:t>
            </a:r>
          </a:p>
          <a:p>
            <a:pPr marL="0" indent="0">
              <a:buNone/>
            </a:pPr>
            <a:endParaRPr lang="en-CA" sz="24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2400" b="1" dirty="0" smtClean="0">
                <a:latin typeface="Calibri" pitchFamily="34" charset="0"/>
              </a:rPr>
              <a:t>Clearing up misconceptions: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It is normal to receive this many vendor newsletters but not necessarily this much spam.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The amount of spam fluctuates on a daily basis. There is typically no consistency.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The longer the email address has been active, the more likely it will receive spam. For example, email forwarding from @interchange.ubc.ca addresses may cause an increase in spam.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 smtClean="0">
                <a:latin typeface="Calibri" pitchFamily="34" charset="0"/>
              </a:rPr>
              <a:t>Spammers </a:t>
            </a:r>
            <a:r>
              <a:rPr lang="en-CA" sz="2000" dirty="0">
                <a:latin typeface="Calibri" pitchFamily="34" charset="0"/>
              </a:rPr>
              <a:t>continually evolve and find new ways to elude spam filters. 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>
                <a:latin typeface="Calibri" pitchFamily="34" charset="0"/>
              </a:rPr>
              <a:t>The amount of spam sent grows every year</a:t>
            </a:r>
            <a:r>
              <a:rPr lang="en-CA" sz="2000" dirty="0" smtClean="0"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CA" sz="2000" dirty="0">
                <a:latin typeface="Calibri" pitchFamily="34" charset="0"/>
              </a:rPr>
              <a:t>Spam is a fact of life. We can only reduce it, not eliminate it.</a:t>
            </a:r>
          </a:p>
          <a:p>
            <a:pPr>
              <a:buFont typeface="Wingdings" pitchFamily="2" charset="2"/>
              <a:buChar char="§"/>
            </a:pPr>
            <a:endParaRPr lang="en-CA" sz="2000" dirty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CA" sz="2000" dirty="0" smtClean="0">
              <a:latin typeface="Calibri" pitchFamily="34" charset="0"/>
            </a:endParaRPr>
          </a:p>
          <a:p>
            <a:pPr marL="0" indent="0">
              <a:buNone/>
            </a:pPr>
            <a:endParaRPr lang="en-CA" sz="2400" dirty="0">
              <a:latin typeface="Calibri" pitchFamily="34" charset="0"/>
            </a:endParaRPr>
          </a:p>
          <a:p>
            <a:pPr marL="0" indent="0">
              <a:buNone/>
            </a:pPr>
            <a:endParaRPr lang="en-CA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83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alibri" pitchFamily="34" charset="0"/>
              </a:rPr>
              <a:t>What can you do?</a:t>
            </a:r>
            <a:endParaRPr lang="en-CA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sz="2400" b="1" dirty="0" smtClean="0">
                <a:latin typeface="Calibri" pitchFamily="34" charset="0"/>
              </a:rPr>
              <a:t>Enable Server-Side Spam Filtering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b="1" dirty="0" smtClean="0">
                <a:latin typeface="Calibri" pitchFamily="34" charset="0"/>
              </a:rPr>
              <a:t>Enable </a:t>
            </a:r>
            <a:r>
              <a:rPr lang="en-CA" sz="2400" b="1" dirty="0">
                <a:latin typeface="Calibri" pitchFamily="34" charset="0"/>
              </a:rPr>
              <a:t>Server-Side </a:t>
            </a:r>
            <a:r>
              <a:rPr lang="en-CA" sz="2400" b="1" dirty="0" smtClean="0">
                <a:latin typeface="Calibri" pitchFamily="34" charset="0"/>
              </a:rPr>
              <a:t>Bulk Email Filtering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b="1" dirty="0">
                <a:latin typeface="Calibri" pitchFamily="34" charset="0"/>
              </a:rPr>
              <a:t>Submit </a:t>
            </a:r>
            <a:r>
              <a:rPr lang="en-CA" sz="2400" b="1" dirty="0" smtClean="0">
                <a:latin typeface="Calibri" pitchFamily="34" charset="0"/>
              </a:rPr>
              <a:t>Spam Samples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b="1" dirty="0" smtClean="0">
                <a:latin typeface="Calibri" pitchFamily="34" charset="0"/>
              </a:rPr>
              <a:t>Unsubscribe from Newsletter Emails from Legitimate Companies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b="1" dirty="0" smtClean="0">
                <a:latin typeface="Calibri" pitchFamily="34" charset="0"/>
              </a:rPr>
              <a:t>Use Outlook’s Built-in Spam Engine</a:t>
            </a:r>
          </a:p>
          <a:p>
            <a:pPr marL="514350" indent="-514350">
              <a:buFont typeface="+mj-lt"/>
              <a:buAutoNum type="arabicPeriod"/>
            </a:pPr>
            <a:endParaRPr lang="en-CA" sz="2400" b="1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CA" sz="2400" dirty="0" smtClean="0">
                <a:latin typeface="Calibri" pitchFamily="34" charset="0"/>
              </a:rPr>
              <a:t>To find out how to take these actions, please visit the following website:</a:t>
            </a:r>
            <a:r>
              <a:rPr lang="en-CA" sz="1800" dirty="0" smtClean="0"/>
              <a:t> </a:t>
            </a:r>
            <a:r>
              <a:rPr lang="en-CA" sz="1800" dirty="0" smtClean="0">
                <a:hlinkClick r:id="rId2"/>
              </a:rPr>
              <a:t>http</a:t>
            </a:r>
            <a:r>
              <a:rPr lang="en-CA" sz="1800" dirty="0">
                <a:hlinkClick r:id="rId2"/>
              </a:rPr>
              <a:t>://</a:t>
            </a:r>
            <a:r>
              <a:rPr lang="en-CA" sz="1800" dirty="0" smtClean="0">
                <a:hlinkClick r:id="rId2"/>
              </a:rPr>
              <a:t>it.ubc.ca/services/security/ubc-information-security-office/avoiding-spam</a:t>
            </a:r>
            <a:r>
              <a:rPr lang="en-CA" sz="1800" dirty="0" smtClean="0"/>
              <a:t> 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12348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UBC PowerPoint Template -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UBC PowerPoint Template - Picture</Template>
  <TotalTime>3008</TotalTime>
  <Words>905</Words>
  <Application>Microsoft Office PowerPoint</Application>
  <PresentationFormat>On-screen Show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UBC PowerPoint Template - Picture</vt:lpstr>
      <vt:lpstr>Spam Overview</vt:lpstr>
      <vt:lpstr>What is Spam?</vt:lpstr>
      <vt:lpstr>What is Bulk Email?</vt:lpstr>
      <vt:lpstr>What is Phishing?</vt:lpstr>
      <vt:lpstr>Phishing</vt:lpstr>
      <vt:lpstr>PowerPoint Presentation</vt:lpstr>
      <vt:lpstr>Statistics</vt:lpstr>
      <vt:lpstr>Setting Expectations</vt:lpstr>
      <vt:lpstr>What can you do?</vt:lpstr>
      <vt:lpstr>Spam/Phishing Sample</vt:lpstr>
      <vt:lpstr>Spam/Phishing Sample</vt:lpstr>
      <vt:lpstr>Spam/Phishing Sample</vt:lpstr>
      <vt:lpstr>PowerPoint Presentation</vt:lpstr>
      <vt:lpstr>Other Phishing Sites</vt:lpstr>
      <vt:lpstr>Other Phishing Sites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Primer</dc:title>
  <dc:creator>Belsito, Mark</dc:creator>
  <cp:lastModifiedBy>Belsito, Mark</cp:lastModifiedBy>
  <cp:revision>46</cp:revision>
  <dcterms:created xsi:type="dcterms:W3CDTF">2013-05-22T22:40:37Z</dcterms:created>
  <dcterms:modified xsi:type="dcterms:W3CDTF">2014-06-16T06:48:47Z</dcterms:modified>
</cp:coreProperties>
</file>