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1"/>
  </p:notesMasterIdLst>
  <p:handoutMasterIdLst>
    <p:handoutMasterId r:id="rId22"/>
  </p:handoutMasterIdLst>
  <p:sldIdLst>
    <p:sldId id="395" r:id="rId6"/>
    <p:sldId id="370" r:id="rId7"/>
    <p:sldId id="372" r:id="rId8"/>
    <p:sldId id="387" r:id="rId9"/>
    <p:sldId id="396" r:id="rId10"/>
    <p:sldId id="394" r:id="rId11"/>
    <p:sldId id="382" r:id="rId12"/>
    <p:sldId id="390" r:id="rId13"/>
    <p:sldId id="391" r:id="rId14"/>
    <p:sldId id="392" r:id="rId15"/>
    <p:sldId id="397" r:id="rId16"/>
    <p:sldId id="400" r:id="rId17"/>
    <p:sldId id="402" r:id="rId18"/>
    <p:sldId id="401" r:id="rId19"/>
    <p:sldId id="399" r:id="rId20"/>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584">
          <p15:clr>
            <a:srgbClr val="A4A3A4"/>
          </p15:clr>
        </p15:guide>
        <p15:guide id="3" orient="horz" pos="1296">
          <p15:clr>
            <a:srgbClr val="A4A3A4"/>
          </p15:clr>
        </p15:guide>
        <p15:guide id="4" orient="horz" pos="1008">
          <p15:clr>
            <a:srgbClr val="A4A3A4"/>
          </p15:clr>
        </p15:guide>
        <p15:guide id="5" orient="horz" pos="1440">
          <p15:clr>
            <a:srgbClr val="A4A3A4"/>
          </p15:clr>
        </p15:guide>
        <p15:guide id="6" orient="horz" pos="1872">
          <p15:clr>
            <a:srgbClr val="A4A3A4"/>
          </p15:clr>
        </p15:guide>
        <p15:guide id="7" orient="horz" pos="1728">
          <p15:clr>
            <a:srgbClr val="A4A3A4"/>
          </p15:clr>
        </p15:guide>
        <p15:guide id="8" orient="horz" pos="1152">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23C"/>
    <a:srgbClr val="0680FF"/>
    <a:srgbClr val="0C2344"/>
    <a:srgbClr val="001835"/>
    <a:srgbClr val="121A2C"/>
    <a:srgbClr val="0E1523"/>
    <a:srgbClr val="0B1934"/>
    <a:srgbClr val="253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94664" autoAdjust="0"/>
  </p:normalViewPr>
  <p:slideViewPr>
    <p:cSldViewPr snapToObjects="1">
      <p:cViewPr varScale="1">
        <p:scale>
          <a:sx n="125" d="100"/>
          <a:sy n="125" d="100"/>
        </p:scale>
        <p:origin x="1242" y="108"/>
      </p:cViewPr>
      <p:guideLst>
        <p:guide orient="horz" pos="2160"/>
        <p:guide orient="horz" pos="1584"/>
        <p:guide orient="horz" pos="1296"/>
        <p:guide orient="horz" pos="1008"/>
        <p:guide orient="horz" pos="1440"/>
        <p:guide orient="horz" pos="1872"/>
        <p:guide orient="horz" pos="1728"/>
        <p:guide orient="horz" pos="1152"/>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snapToObjects="1">
      <p:cViewPr varScale="1">
        <p:scale>
          <a:sx n="100" d="100"/>
          <a:sy n="100" d="100"/>
        </p:scale>
        <p:origin x="-42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6"/>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Sheet1!$H$15:$H$21</c:f>
              <c:strCache>
                <c:ptCount val="7"/>
                <c:pt idx="0">
                  <c:v>UBC Events Calendar</c:v>
                </c:pt>
                <c:pt idx="1">
                  <c:v>ePly</c:v>
                </c:pt>
                <c:pt idx="2">
                  <c:v>Qualtrics</c:v>
                </c:pt>
                <c:pt idx="3">
                  <c:v>Wordpress / Drupal </c:v>
                </c:pt>
                <c:pt idx="4">
                  <c:v>Eventbrite</c:v>
                </c:pt>
                <c:pt idx="5">
                  <c:v>Audienceview</c:v>
                </c:pt>
                <c:pt idx="6">
                  <c:v>Other</c:v>
                </c:pt>
              </c:strCache>
            </c:strRef>
          </c:cat>
          <c:val>
            <c:numRef>
              <c:f>Sheet1!$I$15:$I$21</c:f>
              <c:numCache>
                <c:formatCode>0%</c:formatCode>
                <c:ptCount val="7"/>
                <c:pt idx="0">
                  <c:v>0.04</c:v>
                </c:pt>
                <c:pt idx="1">
                  <c:v>0.06</c:v>
                </c:pt>
                <c:pt idx="2">
                  <c:v>0.08</c:v>
                </c:pt>
                <c:pt idx="3">
                  <c:v>0.12</c:v>
                </c:pt>
                <c:pt idx="4">
                  <c:v>0.15</c:v>
                </c:pt>
                <c:pt idx="5">
                  <c:v>0.25</c:v>
                </c:pt>
                <c:pt idx="6">
                  <c:v>0.3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Sheet1!$A$45:$A$49</c:f>
              <c:strCache>
                <c:ptCount val="5"/>
                <c:pt idx="0">
                  <c:v>Extremely Dissatisfied</c:v>
                </c:pt>
                <c:pt idx="1">
                  <c:v>Somewhat Dissatisfied</c:v>
                </c:pt>
                <c:pt idx="2">
                  <c:v>Neither Satisfied Nor Dissatisfied</c:v>
                </c:pt>
                <c:pt idx="3">
                  <c:v>Somewhat Satisfied</c:v>
                </c:pt>
                <c:pt idx="4">
                  <c:v>Extremely Satisfied</c:v>
                </c:pt>
              </c:strCache>
            </c:strRef>
          </c:cat>
          <c:val>
            <c:numRef>
              <c:f>Sheet1!$B$45:$B$49</c:f>
              <c:numCache>
                <c:formatCode>0%</c:formatCode>
                <c:ptCount val="5"/>
                <c:pt idx="0">
                  <c:v>0.28999999999999998</c:v>
                </c:pt>
                <c:pt idx="1">
                  <c:v>0.21</c:v>
                </c:pt>
                <c:pt idx="2">
                  <c:v>0.23</c:v>
                </c:pt>
                <c:pt idx="3">
                  <c:v>0.27</c:v>
                </c:pt>
                <c:pt idx="4">
                  <c:v>0.05</c:v>
                </c:pt>
              </c:numCache>
            </c:numRef>
          </c:val>
        </c:ser>
        <c:dLbls>
          <c:showLegendKey val="0"/>
          <c:showVal val="0"/>
          <c:showCatName val="0"/>
          <c:showSerName val="0"/>
          <c:showPercent val="0"/>
          <c:showBubbleSize val="0"/>
        </c:dLbls>
        <c:gapWidth val="219"/>
        <c:overlap val="-27"/>
        <c:axId val="664397272"/>
        <c:axId val="664397664"/>
      </c:barChart>
      <c:catAx>
        <c:axId val="66439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4397664"/>
        <c:crosses val="autoZero"/>
        <c:auto val="1"/>
        <c:lblAlgn val="ctr"/>
        <c:lblOffset val="100"/>
        <c:noMultiLvlLbl val="0"/>
      </c:catAx>
      <c:valAx>
        <c:axId val="664397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4397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ysClr val="window" lastClr="FFFFFF">
                  <a:lumMod val="75000"/>
                </a:sysClr>
              </a:solidFill>
              <a:ln>
                <a:noFill/>
              </a:ln>
              <a:effectLst/>
            </c:spPr>
          </c:dPt>
          <c:dPt>
            <c:idx val="1"/>
            <c:invertIfNegative val="0"/>
            <c:bubble3D val="0"/>
            <c:spPr>
              <a:solidFill>
                <a:sysClr val="window" lastClr="FFFFFF">
                  <a:lumMod val="75000"/>
                </a:sysClr>
              </a:solidFill>
              <a:ln>
                <a:noFill/>
              </a:ln>
              <a:effectLst/>
            </c:spPr>
          </c:dPt>
          <c:dPt>
            <c:idx val="2"/>
            <c:invertIfNegative val="0"/>
            <c:bubble3D val="0"/>
            <c:spPr>
              <a:solidFill>
                <a:sysClr val="window" lastClr="FFFFFF">
                  <a:lumMod val="75000"/>
                </a:sysClr>
              </a:solidFill>
              <a:ln>
                <a:noFill/>
              </a:ln>
              <a:effectLst/>
            </c:spPr>
          </c:dPt>
          <c:dPt>
            <c:idx val="3"/>
            <c:invertIfNegative val="0"/>
            <c:bubble3D val="0"/>
            <c:spPr>
              <a:solidFill>
                <a:sysClr val="window" lastClr="FFFFFF">
                  <a:lumMod val="75000"/>
                </a:sysClr>
              </a:solidFill>
              <a:ln>
                <a:noFill/>
              </a:ln>
              <a:effectLst/>
            </c:spPr>
          </c:dPt>
          <c:dPt>
            <c:idx val="4"/>
            <c:invertIfNegative val="0"/>
            <c:bubble3D val="0"/>
            <c:spPr>
              <a:solidFill>
                <a:sysClr val="window" lastClr="FFFFFF">
                  <a:lumMod val="75000"/>
                </a:sysClr>
              </a:solidFill>
              <a:ln>
                <a:noFill/>
              </a:ln>
              <a:effectLst/>
            </c:spPr>
          </c:dPt>
          <c:dPt>
            <c:idx val="5"/>
            <c:invertIfNegative val="0"/>
            <c:bubble3D val="0"/>
            <c:spPr>
              <a:solidFill>
                <a:sysClr val="window" lastClr="FFFFFF">
                  <a:lumMod val="75000"/>
                </a:sysClr>
              </a:solidFill>
              <a:ln>
                <a:noFill/>
              </a:ln>
              <a:effectLst/>
            </c:spPr>
          </c:dPt>
          <c:dPt>
            <c:idx val="6"/>
            <c:invertIfNegative val="0"/>
            <c:bubble3D val="0"/>
            <c:spPr>
              <a:solidFill>
                <a:sysClr val="window" lastClr="FFFFFF">
                  <a:lumMod val="75000"/>
                </a:sysClr>
              </a:solidFill>
              <a:ln>
                <a:noFill/>
              </a:ln>
              <a:effectLst/>
            </c:spPr>
          </c:dPt>
          <c:dPt>
            <c:idx val="7"/>
            <c:invertIfNegative val="0"/>
            <c:bubble3D val="0"/>
            <c:spPr>
              <a:solidFill>
                <a:sysClr val="window" lastClr="FFFFFF">
                  <a:lumMod val="75000"/>
                </a:sysClr>
              </a:solidFill>
              <a:ln>
                <a:noFill/>
              </a:ln>
              <a:effectLst/>
            </c:spPr>
          </c:dPt>
          <c:dPt>
            <c:idx val="8"/>
            <c:invertIfNegative val="0"/>
            <c:bubble3D val="0"/>
            <c:spPr>
              <a:solidFill>
                <a:sysClr val="window" lastClr="FFFFFF">
                  <a:lumMod val="75000"/>
                </a:sysClr>
              </a:solidFill>
              <a:ln>
                <a:noFill/>
              </a:ln>
              <a:effectLst/>
            </c:spPr>
          </c:dPt>
          <c:dPt>
            <c:idx val="9"/>
            <c:invertIfNegative val="0"/>
            <c:bubble3D val="0"/>
            <c:spPr>
              <a:solidFill>
                <a:sysClr val="window" lastClr="FFFFFF">
                  <a:lumMod val="75000"/>
                </a:sysClr>
              </a:solidFill>
              <a:ln>
                <a:noFill/>
              </a:ln>
              <a:effectLst/>
            </c:spPr>
          </c:dPt>
          <c:dPt>
            <c:idx val="10"/>
            <c:invertIfNegative val="0"/>
            <c:bubble3D val="0"/>
            <c:spPr>
              <a:solidFill>
                <a:sysClr val="window" lastClr="FFFFFF">
                  <a:lumMod val="75000"/>
                </a:sysClr>
              </a:solidFill>
              <a:ln>
                <a:noFill/>
              </a:ln>
              <a:effectLst/>
            </c:spPr>
          </c:dPt>
          <c:dPt>
            <c:idx val="11"/>
            <c:invertIfNegative val="0"/>
            <c:bubble3D val="0"/>
            <c:spPr>
              <a:solidFill>
                <a:sysClr val="window" lastClr="FFFFFF">
                  <a:lumMod val="75000"/>
                </a:sysClr>
              </a:solidFill>
              <a:ln>
                <a:noFill/>
              </a:ln>
              <a:effectLst/>
            </c:spPr>
          </c:dPt>
          <c:dPt>
            <c:idx val="12"/>
            <c:invertIfNegative val="0"/>
            <c:bubble3D val="0"/>
            <c:spPr>
              <a:solidFill>
                <a:sysClr val="window" lastClr="FFFFFF">
                  <a:lumMod val="75000"/>
                </a:sysClr>
              </a:solidFill>
              <a:ln>
                <a:noFill/>
              </a:ln>
              <a:effectLst/>
            </c:spPr>
          </c:dPt>
          <c:dPt>
            <c:idx val="13"/>
            <c:invertIfNegative val="0"/>
            <c:bubble3D val="0"/>
            <c:spPr>
              <a:solidFill>
                <a:sysClr val="window" lastClr="FFFFFF">
                  <a:lumMod val="75000"/>
                </a:sysClr>
              </a:solidFill>
              <a:ln>
                <a:noFill/>
              </a:ln>
              <a:effectLst/>
            </c:spPr>
          </c:dPt>
          <c:dPt>
            <c:idx val="19"/>
            <c:invertIfNegative val="0"/>
            <c:bubble3D val="0"/>
            <c:spPr>
              <a:solidFill>
                <a:srgbClr val="002040">
                  <a:lumMod val="10000"/>
                  <a:lumOff val="90000"/>
                </a:srgbClr>
              </a:solidFill>
              <a:ln>
                <a:noFill/>
              </a:ln>
              <a:effectLst/>
            </c:spPr>
          </c:dPt>
          <c:cat>
            <c:strRef>
              <c:f>Sheet1!$A$54:$A$73</c:f>
              <c:strCache>
                <c:ptCount val="20"/>
                <c:pt idx="0">
                  <c:v>not set up for multiple staff</c:v>
                </c:pt>
                <c:pt idx="1">
                  <c:v>language is "ticket" centric</c:v>
                </c:pt>
                <c:pt idx="2">
                  <c:v>not ubc wide/consistant</c:v>
                </c:pt>
                <c:pt idx="3">
                  <c:v>refunds are an issue</c:v>
                </c:pt>
                <c:pt idx="4">
                  <c:v>asks users for too much info</c:v>
                </c:pt>
                <c:pt idx="5">
                  <c:v>have to use multiple tools</c:v>
                </c:pt>
                <c:pt idx="6">
                  <c:v>tech issues/buggy</c:v>
                </c:pt>
                <c:pt idx="7">
                  <c:v>too expensive</c:v>
                </c:pt>
                <c:pt idx="8">
                  <c:v>compaints from users</c:v>
                </c:pt>
                <c:pt idx="9">
                  <c:v>using a tool not meant to be for what we are using it for</c:v>
                </c:pt>
                <c:pt idx="10">
                  <c:v>compliance/security</c:v>
                </c:pt>
                <c:pt idx="11">
                  <c:v>can't add donations to tickets</c:v>
                </c:pt>
                <c:pt idx="12">
                  <c:v>users need to login</c:v>
                </c:pt>
                <c:pt idx="13">
                  <c:v>issues / lack of tracking / reporting</c:v>
                </c:pt>
                <c:pt idx="14">
                  <c:v>lack of flexibility/lack of ability to customize</c:v>
                </c:pt>
                <c:pt idx="15">
                  <c:v>lack of integration with other systems </c:v>
                </c:pt>
                <c:pt idx="16">
                  <c:v>overly complicated</c:v>
                </c:pt>
                <c:pt idx="17">
                  <c:v>takes too much time</c:v>
                </c:pt>
                <c:pt idx="18">
                  <c:v>lack of functionality</c:v>
                </c:pt>
                <c:pt idx="19">
                  <c:v>hard to use / not user friendly / terrible UI</c:v>
                </c:pt>
              </c:strCache>
            </c:strRef>
          </c:cat>
          <c:val>
            <c:numRef>
              <c:f>Sheet1!$B$54:$B$73</c:f>
              <c:numCache>
                <c:formatCode>General</c:formatCode>
                <c:ptCount val="20"/>
                <c:pt idx="0">
                  <c:v>1</c:v>
                </c:pt>
                <c:pt idx="1">
                  <c:v>2</c:v>
                </c:pt>
                <c:pt idx="2">
                  <c:v>2</c:v>
                </c:pt>
                <c:pt idx="3">
                  <c:v>2</c:v>
                </c:pt>
                <c:pt idx="4">
                  <c:v>2</c:v>
                </c:pt>
                <c:pt idx="5">
                  <c:v>2</c:v>
                </c:pt>
                <c:pt idx="6">
                  <c:v>3</c:v>
                </c:pt>
                <c:pt idx="7">
                  <c:v>4</c:v>
                </c:pt>
                <c:pt idx="8">
                  <c:v>4</c:v>
                </c:pt>
                <c:pt idx="9">
                  <c:v>5</c:v>
                </c:pt>
                <c:pt idx="10">
                  <c:v>5</c:v>
                </c:pt>
                <c:pt idx="11">
                  <c:v>6</c:v>
                </c:pt>
                <c:pt idx="12">
                  <c:v>8</c:v>
                </c:pt>
                <c:pt idx="13">
                  <c:v>8</c:v>
                </c:pt>
                <c:pt idx="14">
                  <c:v>11</c:v>
                </c:pt>
                <c:pt idx="15">
                  <c:v>12</c:v>
                </c:pt>
                <c:pt idx="16">
                  <c:v>15</c:v>
                </c:pt>
                <c:pt idx="17">
                  <c:v>18</c:v>
                </c:pt>
                <c:pt idx="18">
                  <c:v>26</c:v>
                </c:pt>
                <c:pt idx="19">
                  <c:v>53</c:v>
                </c:pt>
              </c:numCache>
            </c:numRef>
          </c:val>
        </c:ser>
        <c:dLbls>
          <c:showLegendKey val="0"/>
          <c:showVal val="0"/>
          <c:showCatName val="0"/>
          <c:showSerName val="0"/>
          <c:showPercent val="0"/>
          <c:showBubbleSize val="0"/>
        </c:dLbls>
        <c:gapWidth val="182"/>
        <c:axId val="664398448"/>
        <c:axId val="664398840"/>
      </c:barChart>
      <c:catAx>
        <c:axId val="664398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4398840"/>
        <c:crosses val="autoZero"/>
        <c:auto val="1"/>
        <c:lblAlgn val="ctr"/>
        <c:lblOffset val="100"/>
        <c:noMultiLvlLbl val="0"/>
      </c:catAx>
      <c:valAx>
        <c:axId val="664398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43984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Sheet1!$A$85:$A$91</c:f>
              <c:strCache>
                <c:ptCount val="7"/>
                <c:pt idx="0">
                  <c:v>0</c:v>
                </c:pt>
                <c:pt idx="1">
                  <c:v>$1 - 500</c:v>
                </c:pt>
                <c:pt idx="2">
                  <c:v>$501 - 1,000</c:v>
                </c:pt>
                <c:pt idx="3">
                  <c:v>$1,001 - 5,000</c:v>
                </c:pt>
                <c:pt idx="4">
                  <c:v>$5,001 - 10,000</c:v>
                </c:pt>
                <c:pt idx="5">
                  <c:v>$10,000 +</c:v>
                </c:pt>
                <c:pt idx="6">
                  <c:v>Don't Know</c:v>
                </c:pt>
              </c:strCache>
            </c:strRef>
          </c:cat>
          <c:val>
            <c:numRef>
              <c:f>Sheet1!$B$85:$B$91</c:f>
              <c:numCache>
                <c:formatCode>General</c:formatCode>
                <c:ptCount val="7"/>
                <c:pt idx="0">
                  <c:v>40</c:v>
                </c:pt>
                <c:pt idx="1">
                  <c:v>3</c:v>
                </c:pt>
                <c:pt idx="2">
                  <c:v>1</c:v>
                </c:pt>
                <c:pt idx="3">
                  <c:v>8</c:v>
                </c:pt>
                <c:pt idx="4">
                  <c:v>1</c:v>
                </c:pt>
                <c:pt idx="5">
                  <c:v>4</c:v>
                </c:pt>
                <c:pt idx="6">
                  <c:v>34</c:v>
                </c:pt>
              </c:numCache>
            </c:numRef>
          </c:val>
        </c:ser>
        <c:dLbls>
          <c:showLegendKey val="0"/>
          <c:showVal val="0"/>
          <c:showCatName val="0"/>
          <c:showSerName val="0"/>
          <c:showPercent val="0"/>
          <c:showBubbleSize val="0"/>
        </c:dLbls>
        <c:gapWidth val="219"/>
        <c:overlap val="-27"/>
        <c:axId val="656080856"/>
        <c:axId val="656081248"/>
      </c:barChart>
      <c:catAx>
        <c:axId val="65608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081248"/>
        <c:crosses val="autoZero"/>
        <c:auto val="1"/>
        <c:lblAlgn val="ctr"/>
        <c:lblOffset val="100"/>
        <c:noMultiLvlLbl val="0"/>
      </c:catAx>
      <c:valAx>
        <c:axId val="656081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080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8"/>
            <c:invertIfNegative val="0"/>
            <c:bubble3D val="0"/>
            <c:spPr>
              <a:solidFill>
                <a:srgbClr val="002040">
                  <a:lumMod val="10000"/>
                  <a:lumOff val="90000"/>
                </a:srgbClr>
              </a:solidFill>
              <a:ln>
                <a:noFill/>
              </a:ln>
              <a:effectLst/>
            </c:spPr>
          </c:dPt>
          <c:dPt>
            <c:idx val="9"/>
            <c:invertIfNegative val="0"/>
            <c:bubble3D val="0"/>
            <c:spPr>
              <a:solidFill>
                <a:srgbClr val="002040">
                  <a:lumMod val="10000"/>
                  <a:lumOff val="90000"/>
                </a:srgbClr>
              </a:solidFill>
              <a:ln>
                <a:noFill/>
              </a:ln>
              <a:effectLst/>
            </c:spPr>
          </c:dPt>
          <c:dPt>
            <c:idx val="10"/>
            <c:invertIfNegative val="0"/>
            <c:bubble3D val="0"/>
            <c:spPr>
              <a:solidFill>
                <a:srgbClr val="002040">
                  <a:lumMod val="10000"/>
                  <a:lumOff val="90000"/>
                </a:srgbClr>
              </a:solidFill>
              <a:ln>
                <a:noFill/>
              </a:ln>
              <a:effectLst/>
            </c:spPr>
          </c:dPt>
          <c:cat>
            <c:strRef>
              <c:f>Sheet1!$D$151:$D$161</c:f>
              <c:strCache>
                <c:ptCount val="11"/>
                <c:pt idx="0">
                  <c:v>Registrer without password</c:v>
                </c:pt>
                <c:pt idx="1">
                  <c:v>Customize branding</c:v>
                </c:pt>
                <c:pt idx="2">
                  <c:v>Improt/export data</c:v>
                </c:pt>
                <c:pt idx="3">
                  <c:v>Customize event details</c:v>
                </c:pt>
                <c:pt idx="4">
                  <c:v>Easy to use - guests</c:v>
                </c:pt>
                <c:pt idx="5">
                  <c:v>Customize emails</c:v>
                </c:pt>
                <c:pt idx="6">
                  <c:v>Easy to use - event manager</c:v>
                </c:pt>
                <c:pt idx="7">
                  <c:v>Reporting</c:v>
                </c:pt>
                <c:pt idx="8">
                  <c:v>Registration / ticket flexibilty</c:v>
                </c:pt>
                <c:pt idx="9">
                  <c:v>Integration</c:v>
                </c:pt>
                <c:pt idx="10">
                  <c:v>Payment flexibility</c:v>
                </c:pt>
              </c:strCache>
            </c:strRef>
          </c:cat>
          <c:val>
            <c:numRef>
              <c:f>Sheet1!$E$151:$E$161</c:f>
              <c:numCache>
                <c:formatCode>General</c:formatCode>
                <c:ptCount val="11"/>
                <c:pt idx="0">
                  <c:v>13</c:v>
                </c:pt>
                <c:pt idx="1">
                  <c:v>15</c:v>
                </c:pt>
                <c:pt idx="2">
                  <c:v>22</c:v>
                </c:pt>
                <c:pt idx="3">
                  <c:v>25</c:v>
                </c:pt>
                <c:pt idx="4">
                  <c:v>33</c:v>
                </c:pt>
                <c:pt idx="5">
                  <c:v>34</c:v>
                </c:pt>
                <c:pt idx="6">
                  <c:v>36</c:v>
                </c:pt>
                <c:pt idx="7">
                  <c:v>37</c:v>
                </c:pt>
                <c:pt idx="8">
                  <c:v>44</c:v>
                </c:pt>
                <c:pt idx="9">
                  <c:v>48</c:v>
                </c:pt>
                <c:pt idx="10">
                  <c:v>60</c:v>
                </c:pt>
              </c:numCache>
            </c:numRef>
          </c:val>
        </c:ser>
        <c:dLbls>
          <c:showLegendKey val="0"/>
          <c:showVal val="0"/>
          <c:showCatName val="0"/>
          <c:showSerName val="0"/>
          <c:showPercent val="0"/>
          <c:showBubbleSize val="0"/>
        </c:dLbls>
        <c:gapWidth val="182"/>
        <c:axId val="656082032"/>
        <c:axId val="112433624"/>
      </c:barChart>
      <c:catAx>
        <c:axId val="65608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433624"/>
        <c:crosses val="autoZero"/>
        <c:auto val="1"/>
        <c:lblAlgn val="ctr"/>
        <c:lblOffset val="100"/>
        <c:noMultiLvlLbl val="0"/>
      </c:catAx>
      <c:valAx>
        <c:axId val="112433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082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ysClr val="window" lastClr="FFFFFF">
                  <a:lumMod val="50000"/>
                </a:sysClr>
              </a:solidFill>
              <a:ln>
                <a:noFill/>
              </a:ln>
              <a:effectLst/>
            </c:spPr>
          </c:dPt>
          <c:dPt>
            <c:idx val="1"/>
            <c:invertIfNegative val="0"/>
            <c:bubble3D val="0"/>
            <c:spPr>
              <a:solidFill>
                <a:sysClr val="window" lastClr="FFFFFF">
                  <a:lumMod val="50000"/>
                </a:sysClr>
              </a:solidFill>
              <a:ln>
                <a:noFill/>
              </a:ln>
              <a:effectLst/>
            </c:spPr>
          </c:dPt>
          <c:dPt>
            <c:idx val="2"/>
            <c:invertIfNegative val="0"/>
            <c:bubble3D val="0"/>
            <c:spPr>
              <a:solidFill>
                <a:sysClr val="window" lastClr="FFFFFF">
                  <a:lumMod val="50000"/>
                </a:sysClr>
              </a:solidFill>
              <a:ln>
                <a:noFill/>
              </a:ln>
              <a:effectLst/>
            </c:spPr>
          </c:dPt>
          <c:dPt>
            <c:idx val="3"/>
            <c:invertIfNegative val="0"/>
            <c:bubble3D val="0"/>
            <c:spPr>
              <a:solidFill>
                <a:sysClr val="window" lastClr="FFFFFF">
                  <a:lumMod val="50000"/>
                </a:sysClr>
              </a:solidFill>
              <a:ln>
                <a:noFill/>
              </a:ln>
              <a:effectLst/>
            </c:spPr>
          </c:dPt>
          <c:dPt>
            <c:idx val="4"/>
            <c:invertIfNegative val="0"/>
            <c:bubble3D val="0"/>
            <c:spPr>
              <a:solidFill>
                <a:sysClr val="window" lastClr="FFFFFF">
                  <a:lumMod val="50000"/>
                </a:sysClr>
              </a:solidFill>
              <a:ln>
                <a:noFill/>
              </a:ln>
              <a:effectLst/>
            </c:spPr>
          </c:dPt>
          <c:dPt>
            <c:idx val="5"/>
            <c:invertIfNegative val="0"/>
            <c:bubble3D val="0"/>
            <c:spPr>
              <a:solidFill>
                <a:sysClr val="window" lastClr="FFFFFF">
                  <a:lumMod val="50000"/>
                </a:sysClr>
              </a:solidFill>
              <a:ln>
                <a:noFill/>
              </a:ln>
              <a:effectLst/>
            </c:spPr>
          </c:dPt>
          <c:dPt>
            <c:idx val="6"/>
            <c:invertIfNegative val="0"/>
            <c:bubble3D val="0"/>
            <c:spPr>
              <a:solidFill>
                <a:sysClr val="window" lastClr="FFFFFF">
                  <a:lumMod val="50000"/>
                </a:sysClr>
              </a:solidFill>
              <a:ln>
                <a:noFill/>
              </a:ln>
              <a:effectLst/>
            </c:spPr>
          </c:dPt>
          <c:dPt>
            <c:idx val="7"/>
            <c:invertIfNegative val="0"/>
            <c:bubble3D val="0"/>
            <c:spPr>
              <a:solidFill>
                <a:sysClr val="window" lastClr="FFFFFF">
                  <a:lumMod val="50000"/>
                </a:sysClr>
              </a:solidFill>
              <a:ln>
                <a:noFill/>
              </a:ln>
              <a:effectLst/>
            </c:spPr>
          </c:dPt>
          <c:dPt>
            <c:idx val="8"/>
            <c:invertIfNegative val="0"/>
            <c:bubble3D val="0"/>
            <c:spPr>
              <a:solidFill>
                <a:sysClr val="window" lastClr="FFFFFF">
                  <a:lumMod val="50000"/>
                </a:sysClr>
              </a:solidFill>
              <a:ln>
                <a:noFill/>
              </a:ln>
              <a:effectLst/>
            </c:spPr>
          </c:dPt>
          <c:dPt>
            <c:idx val="9"/>
            <c:invertIfNegative val="0"/>
            <c:bubble3D val="0"/>
            <c:spPr>
              <a:solidFill>
                <a:sysClr val="window" lastClr="FFFFFF">
                  <a:lumMod val="50000"/>
                </a:sysClr>
              </a:solidFill>
              <a:ln>
                <a:noFill/>
              </a:ln>
              <a:effectLst/>
            </c:spPr>
          </c:dPt>
          <c:dPt>
            <c:idx val="10"/>
            <c:invertIfNegative val="0"/>
            <c:bubble3D val="0"/>
            <c:spPr>
              <a:solidFill>
                <a:sysClr val="window" lastClr="FFFFFF">
                  <a:lumMod val="50000"/>
                </a:sysClr>
              </a:solidFill>
              <a:ln>
                <a:noFill/>
              </a:ln>
              <a:effectLst/>
            </c:spPr>
          </c:dPt>
          <c:dPt>
            <c:idx val="11"/>
            <c:invertIfNegative val="0"/>
            <c:bubble3D val="0"/>
            <c:spPr>
              <a:solidFill>
                <a:sysClr val="window" lastClr="FFFFFF">
                  <a:lumMod val="50000"/>
                </a:sysClr>
              </a:solidFill>
              <a:ln>
                <a:noFill/>
              </a:ln>
              <a:effectLst/>
            </c:spPr>
          </c:dPt>
          <c:dPt>
            <c:idx val="12"/>
            <c:invertIfNegative val="0"/>
            <c:bubble3D val="0"/>
            <c:spPr>
              <a:solidFill>
                <a:sysClr val="window" lastClr="FFFFFF">
                  <a:lumMod val="50000"/>
                </a:sysClr>
              </a:solidFill>
              <a:ln>
                <a:noFill/>
              </a:ln>
              <a:effectLst/>
            </c:spPr>
          </c:dPt>
          <c:dPt>
            <c:idx val="13"/>
            <c:invertIfNegative val="0"/>
            <c:bubble3D val="0"/>
            <c:spPr>
              <a:solidFill>
                <a:sysClr val="window" lastClr="FFFFFF">
                  <a:lumMod val="50000"/>
                </a:sysClr>
              </a:solidFill>
              <a:ln>
                <a:noFill/>
              </a:ln>
              <a:effectLst/>
            </c:spPr>
          </c:dPt>
          <c:dPt>
            <c:idx val="14"/>
            <c:invertIfNegative val="0"/>
            <c:bubble3D val="0"/>
            <c:spPr>
              <a:solidFill>
                <a:sysClr val="window" lastClr="FFFFFF">
                  <a:lumMod val="50000"/>
                </a:sysClr>
              </a:solidFill>
              <a:ln>
                <a:noFill/>
              </a:ln>
              <a:effectLst/>
            </c:spPr>
          </c:dPt>
          <c:dPt>
            <c:idx val="15"/>
            <c:invertIfNegative val="0"/>
            <c:bubble3D val="0"/>
            <c:spPr>
              <a:solidFill>
                <a:sysClr val="window" lastClr="FFFFFF">
                  <a:lumMod val="75000"/>
                </a:sysClr>
              </a:solidFill>
              <a:ln>
                <a:noFill/>
              </a:ln>
              <a:effectLst/>
            </c:spPr>
          </c:dPt>
          <c:dPt>
            <c:idx val="16"/>
            <c:invertIfNegative val="0"/>
            <c:bubble3D val="0"/>
            <c:spPr>
              <a:solidFill>
                <a:sysClr val="window" lastClr="FFFFFF">
                  <a:lumMod val="75000"/>
                </a:sysClr>
              </a:solidFill>
              <a:ln>
                <a:noFill/>
              </a:ln>
              <a:effectLst/>
            </c:spPr>
          </c:dPt>
          <c:dPt>
            <c:idx val="17"/>
            <c:invertIfNegative val="0"/>
            <c:bubble3D val="0"/>
            <c:spPr>
              <a:solidFill>
                <a:sysClr val="window" lastClr="FFFFFF">
                  <a:lumMod val="75000"/>
                </a:sysClr>
              </a:solidFill>
              <a:ln>
                <a:noFill/>
              </a:ln>
              <a:effectLst/>
            </c:spPr>
          </c:dPt>
          <c:dPt>
            <c:idx val="18"/>
            <c:invertIfNegative val="0"/>
            <c:bubble3D val="0"/>
            <c:spPr>
              <a:solidFill>
                <a:sysClr val="window" lastClr="FFFFFF">
                  <a:lumMod val="75000"/>
                </a:sysClr>
              </a:solidFill>
              <a:ln>
                <a:noFill/>
              </a:ln>
              <a:effectLst/>
            </c:spPr>
          </c:dPt>
          <c:dPt>
            <c:idx val="19"/>
            <c:invertIfNegative val="0"/>
            <c:bubble3D val="0"/>
            <c:spPr>
              <a:solidFill>
                <a:sysClr val="window" lastClr="FFFFFF">
                  <a:lumMod val="75000"/>
                </a:sysClr>
              </a:solidFill>
              <a:ln>
                <a:noFill/>
              </a:ln>
              <a:effectLst/>
            </c:spPr>
          </c:dPt>
          <c:dPt>
            <c:idx val="28"/>
            <c:invertIfNegative val="0"/>
            <c:bubble3D val="0"/>
            <c:spPr>
              <a:solidFill>
                <a:srgbClr val="002040">
                  <a:lumMod val="10000"/>
                  <a:lumOff val="90000"/>
                </a:srgbClr>
              </a:solidFill>
              <a:ln>
                <a:noFill/>
              </a:ln>
              <a:effectLst/>
            </c:spPr>
          </c:dPt>
          <c:dPt>
            <c:idx val="29"/>
            <c:invertIfNegative val="0"/>
            <c:bubble3D val="0"/>
            <c:spPr>
              <a:solidFill>
                <a:srgbClr val="002040">
                  <a:lumMod val="10000"/>
                  <a:lumOff val="90000"/>
                </a:srgbClr>
              </a:solidFill>
              <a:ln>
                <a:noFill/>
              </a:ln>
              <a:effectLst/>
            </c:spPr>
          </c:dPt>
          <c:dPt>
            <c:idx val="30"/>
            <c:invertIfNegative val="0"/>
            <c:bubble3D val="0"/>
            <c:spPr>
              <a:solidFill>
                <a:srgbClr val="002040">
                  <a:lumMod val="10000"/>
                  <a:lumOff val="90000"/>
                </a:srgbClr>
              </a:solidFill>
              <a:ln>
                <a:noFill/>
              </a:ln>
              <a:effectLst/>
            </c:spPr>
          </c:dPt>
          <c:cat>
            <c:strRef>
              <c:f>Sheet1!$D$131:$D$161</c:f>
              <c:strCache>
                <c:ptCount val="31"/>
                <c:pt idx="0">
                  <c:v>Task management tool</c:v>
                </c:pt>
                <c:pt idx="1">
                  <c:v>History of events</c:v>
                </c:pt>
                <c:pt idx="2">
                  <c:v>Share with friend</c:v>
                </c:pt>
                <c:pt idx="3">
                  <c:v>Authentication</c:v>
                </c:pt>
                <c:pt idx="4">
                  <c:v>Survey capability</c:v>
                </c:pt>
                <c:pt idx="5">
                  <c:v>Alerts for changes</c:v>
                </c:pt>
                <c:pt idx="6">
                  <c:v>Events feed</c:v>
                </c:pt>
                <c:pt idx="7">
                  <c:v>If / then fields</c:v>
                </c:pt>
                <c:pt idx="8">
                  <c:v>Multi-language</c:v>
                </c:pt>
                <c:pt idx="9">
                  <c:v>Recurring events</c:v>
                </c:pt>
                <c:pt idx="10">
                  <c:v>Event webpage</c:v>
                </c:pt>
                <c:pt idx="11">
                  <c:v>Event filter / sorting</c:v>
                </c:pt>
                <c:pt idx="12">
                  <c:v>Good tech support</c:v>
                </c:pt>
                <c:pt idx="13">
                  <c:v>Mobile friendly</c:v>
                </c:pt>
                <c:pt idx="14">
                  <c:v>Name  badges</c:v>
                </c:pt>
                <c:pt idx="15">
                  <c:v>Multi-user</c:v>
                </c:pt>
                <c:pt idx="16">
                  <c:v>Scan tickets at door</c:v>
                </c:pt>
                <c:pt idx="17">
                  <c:v>Guest management</c:v>
                </c:pt>
                <c:pt idx="18">
                  <c:v>FIPPA</c:v>
                </c:pt>
                <c:pt idx="19">
                  <c:v>Cost</c:v>
                </c:pt>
                <c:pt idx="20">
                  <c:v>Register without password</c:v>
                </c:pt>
                <c:pt idx="21">
                  <c:v>Customize branding</c:v>
                </c:pt>
                <c:pt idx="22">
                  <c:v>Improt/export data</c:v>
                </c:pt>
                <c:pt idx="23">
                  <c:v>Customize event details</c:v>
                </c:pt>
                <c:pt idx="24">
                  <c:v>Easy to use - guests</c:v>
                </c:pt>
                <c:pt idx="25">
                  <c:v>Customize emails</c:v>
                </c:pt>
                <c:pt idx="26">
                  <c:v>Easy to use - event manager</c:v>
                </c:pt>
                <c:pt idx="27">
                  <c:v>Reporting</c:v>
                </c:pt>
                <c:pt idx="28">
                  <c:v>Registration / ticket flexibilty</c:v>
                </c:pt>
                <c:pt idx="29">
                  <c:v>Integration</c:v>
                </c:pt>
                <c:pt idx="30">
                  <c:v>Payment flexibility</c:v>
                </c:pt>
              </c:strCache>
            </c:strRef>
          </c:cat>
          <c:val>
            <c:numRef>
              <c:f>Sheet1!$E$131:$E$161</c:f>
              <c:numCache>
                <c:formatCode>General</c:formatCode>
                <c:ptCount val="31"/>
                <c:pt idx="0">
                  <c:v>1</c:v>
                </c:pt>
                <c:pt idx="1">
                  <c:v>1</c:v>
                </c:pt>
                <c:pt idx="2">
                  <c:v>1</c:v>
                </c:pt>
                <c:pt idx="3">
                  <c:v>1</c:v>
                </c:pt>
                <c:pt idx="4">
                  <c:v>1</c:v>
                </c:pt>
                <c:pt idx="5">
                  <c:v>1</c:v>
                </c:pt>
                <c:pt idx="6">
                  <c:v>1</c:v>
                </c:pt>
                <c:pt idx="7">
                  <c:v>1</c:v>
                </c:pt>
                <c:pt idx="8">
                  <c:v>1</c:v>
                </c:pt>
                <c:pt idx="9">
                  <c:v>2</c:v>
                </c:pt>
                <c:pt idx="10">
                  <c:v>3</c:v>
                </c:pt>
                <c:pt idx="11">
                  <c:v>4</c:v>
                </c:pt>
                <c:pt idx="12">
                  <c:v>5</c:v>
                </c:pt>
                <c:pt idx="13">
                  <c:v>5</c:v>
                </c:pt>
                <c:pt idx="14">
                  <c:v>5</c:v>
                </c:pt>
                <c:pt idx="15">
                  <c:v>6</c:v>
                </c:pt>
                <c:pt idx="16">
                  <c:v>6</c:v>
                </c:pt>
                <c:pt idx="17">
                  <c:v>7</c:v>
                </c:pt>
                <c:pt idx="18">
                  <c:v>8</c:v>
                </c:pt>
                <c:pt idx="19">
                  <c:v>10</c:v>
                </c:pt>
                <c:pt idx="20">
                  <c:v>13</c:v>
                </c:pt>
                <c:pt idx="21">
                  <c:v>15</c:v>
                </c:pt>
                <c:pt idx="22">
                  <c:v>22</c:v>
                </c:pt>
                <c:pt idx="23">
                  <c:v>25</c:v>
                </c:pt>
                <c:pt idx="24">
                  <c:v>33</c:v>
                </c:pt>
                <c:pt idx="25">
                  <c:v>34</c:v>
                </c:pt>
                <c:pt idx="26">
                  <c:v>36</c:v>
                </c:pt>
                <c:pt idx="27">
                  <c:v>37</c:v>
                </c:pt>
                <c:pt idx="28">
                  <c:v>44</c:v>
                </c:pt>
                <c:pt idx="29">
                  <c:v>48</c:v>
                </c:pt>
                <c:pt idx="30">
                  <c:v>60</c:v>
                </c:pt>
              </c:numCache>
            </c:numRef>
          </c:val>
        </c:ser>
        <c:dLbls>
          <c:showLegendKey val="0"/>
          <c:showVal val="0"/>
          <c:showCatName val="0"/>
          <c:showSerName val="0"/>
          <c:showPercent val="0"/>
          <c:showBubbleSize val="0"/>
        </c:dLbls>
        <c:gapWidth val="182"/>
        <c:axId val="112434800"/>
        <c:axId val="112435192"/>
      </c:barChart>
      <c:catAx>
        <c:axId val="112434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435192"/>
        <c:crosses val="autoZero"/>
        <c:auto val="1"/>
        <c:lblAlgn val="ctr"/>
        <c:lblOffset val="100"/>
        <c:noMultiLvlLbl val="0"/>
      </c:catAx>
      <c:valAx>
        <c:axId val="112435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43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20087530-5290-48A2-9225-B0B894B2D416}" type="datetimeFigureOut">
              <a:rPr lang="en-CA"/>
              <a:pPr>
                <a:defRPr/>
              </a:pPr>
              <a:t>20/06/2018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1D1C0C3-3BB8-43D2-B533-2A7FD9D298A4}" type="slidenum">
              <a:rPr lang="en-CA" altLang="en-US"/>
              <a:pPr>
                <a:defRPr/>
              </a:pPr>
              <a:t>‹#›</a:t>
            </a:fld>
            <a:endParaRPr lang="en-CA" altLang="en-US"/>
          </a:p>
        </p:txBody>
      </p:sp>
    </p:spTree>
    <p:extLst>
      <p:ext uri="{BB962C8B-B14F-4D97-AF65-F5344CB8AC3E}">
        <p14:creationId xmlns:p14="http://schemas.microsoft.com/office/powerpoint/2010/main" val="3135424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B2E5668-E269-477B-AFFC-108DDE7BF0E5}" type="datetime1">
              <a:rPr lang="en-US" altLang="en-US"/>
              <a:pPr>
                <a:defRPr/>
              </a:pPr>
              <a:t>6/20/2018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99B6E73-9DAB-4776-A92D-08C540EAE077}" type="slidenum">
              <a:rPr lang="en-US" altLang="en-US"/>
              <a:pPr>
                <a:defRPr/>
              </a:pPr>
              <a:t>‹#›</a:t>
            </a:fld>
            <a:endParaRPr lang="en-US" altLang="en-US"/>
          </a:p>
        </p:txBody>
      </p:sp>
    </p:spTree>
    <p:extLst>
      <p:ext uri="{BB962C8B-B14F-4D97-AF65-F5344CB8AC3E}">
        <p14:creationId xmlns:p14="http://schemas.microsoft.com/office/powerpoint/2010/main" val="323965514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mailto:ubcit.communications@ubc.ca"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2">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395288" y="476250"/>
            <a:ext cx="83534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CA" altLang="en-US" b="1" dirty="0" smtClean="0">
                <a:latin typeface="Calibri" panose="020F0502020204030204" pitchFamily="34" charset="0"/>
              </a:rPr>
              <a:t>HOW TO USE THIS TEMPLATE</a:t>
            </a:r>
          </a:p>
          <a:p>
            <a:pPr>
              <a:defRPr/>
            </a:pPr>
            <a:endParaRPr lang="en-CA" altLang="en-US" dirty="0" smtClean="0"/>
          </a:p>
          <a:p>
            <a:pPr>
              <a:defRPr/>
            </a:pPr>
            <a:r>
              <a:rPr lang="en-CA" altLang="en-US" sz="2000" dirty="0" smtClean="0">
                <a:latin typeface="Calibri Light" panose="020F0302020204030204" pitchFamily="34" charset="0"/>
              </a:rPr>
              <a:t>This template has a variety of slides for your use: six title slides, six text slides, four graph or image slides, and four end slides. To select which slide you would like, click on the drop down menu beside “new slide” and pick the corresponding slide.</a:t>
            </a:r>
          </a:p>
          <a:p>
            <a:pPr>
              <a:defRPr/>
            </a:pPr>
            <a:endParaRPr lang="en-CA" altLang="en-US" sz="2000" dirty="0" smtClean="0">
              <a:latin typeface="Calibri Light" panose="020F0302020204030204" pitchFamily="34" charset="0"/>
            </a:endParaRPr>
          </a:p>
          <a:p>
            <a:pPr>
              <a:defRPr/>
            </a:pPr>
            <a:r>
              <a:rPr lang="en-CA" altLang="en-US" sz="2000" dirty="0" smtClean="0">
                <a:latin typeface="Calibri Light" panose="020F0302020204030204" pitchFamily="34" charset="0"/>
              </a:rPr>
              <a:t>To insert text, simply double click on the text box and start typing. Please be aware that copying and pasting text may change how the font looks. It is better to type directly onto the slide. Also note that larger fonts (size 14+) work better for presentations.</a:t>
            </a:r>
          </a:p>
          <a:p>
            <a:pPr>
              <a:defRPr/>
            </a:pPr>
            <a:endParaRPr lang="en-CA" altLang="en-US" sz="2000" dirty="0" smtClean="0">
              <a:latin typeface="Calibri Light" panose="020F0302020204030204" pitchFamily="34" charset="0"/>
            </a:endParaRPr>
          </a:p>
          <a:p>
            <a:pPr>
              <a:defRPr/>
            </a:pPr>
            <a:r>
              <a:rPr lang="en-CA" altLang="en-US" sz="2000" b="1" dirty="0" smtClean="0">
                <a:latin typeface="Calibri Light" panose="020F0302020204030204" pitchFamily="34" charset="0"/>
              </a:rPr>
              <a:t>The following slides are here for visual reference only. </a:t>
            </a:r>
            <a:r>
              <a:rPr lang="en-CA" altLang="en-US" sz="2000" dirty="0" smtClean="0">
                <a:latin typeface="Calibri Light" panose="020F0302020204030204" pitchFamily="34" charset="0"/>
              </a:rPr>
              <a:t>Please delete or edit as needed for your own presentation. If you have any questions about how to use this template, please contact UBC IT Communications and Marketing at </a:t>
            </a:r>
            <a:r>
              <a:rPr lang="en-CA" altLang="en-US" sz="2000" dirty="0" smtClean="0">
                <a:latin typeface="Calibri Light" panose="020F0302020204030204" pitchFamily="34" charset="0"/>
                <a:hlinkClick r:id="rId2"/>
              </a:rPr>
              <a:t>ubcit.communications@ubc.ca</a:t>
            </a:r>
            <a:r>
              <a:rPr lang="en-CA" altLang="en-US" sz="2000" dirty="0" smtClean="0">
                <a:latin typeface="Calibri Light" panose="020F0302020204030204" pitchFamily="34" charset="0"/>
              </a:rPr>
              <a:t> </a:t>
            </a:r>
          </a:p>
        </p:txBody>
      </p:sp>
    </p:spTree>
    <p:extLst>
      <p:ext uri="{BB962C8B-B14F-4D97-AF65-F5344CB8AC3E}">
        <p14:creationId xmlns:p14="http://schemas.microsoft.com/office/powerpoint/2010/main" val="114143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Slide - 3">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CFB641FF-D136-4043-8C54-542CA9AC4804}"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9"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0"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7894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Slide - 4">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85725"/>
            <a:ext cx="900112"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CAE98C3-3327-48B7-B949-332B33D6F28D}"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9"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0"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8610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Slide - 4">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89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577D05A9-AE73-4069-9880-D548126DB980}"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2"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3"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smtClean="0"/>
              <a:t>Second level</a:t>
            </a:r>
          </a:p>
        </p:txBody>
      </p:sp>
    </p:spTree>
    <p:extLst>
      <p:ext uri="{BB962C8B-B14F-4D97-AF65-F5344CB8AC3E}">
        <p14:creationId xmlns:p14="http://schemas.microsoft.com/office/powerpoint/2010/main" val="3033008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py Slide - 4">
    <p:spTree>
      <p:nvGrpSpPr>
        <p:cNvPr id="1" name=""/>
        <p:cNvGrpSpPr/>
        <p:nvPr/>
      </p:nvGrpSpPr>
      <p:grpSpPr>
        <a:xfrm>
          <a:off x="0" y="0"/>
          <a:ext cx="0" cy="0"/>
          <a:chOff x="0" y="0"/>
          <a:chExt cx="0" cy="0"/>
        </a:xfrm>
      </p:grpSpPr>
      <p:sp>
        <p:nvSpPr>
          <p:cNvPr id="4" name="Rectangle 3"/>
          <p:cNvSpPr/>
          <p:nvPr userDrawn="1"/>
        </p:nvSpPr>
        <p:spPr>
          <a:xfrm>
            <a:off x="8243888" y="-100013"/>
            <a:ext cx="900112" cy="2363788"/>
          </a:xfrm>
          <a:prstGeom prst="rect">
            <a:avLst/>
          </a:prstGeom>
          <a:solidFill>
            <a:schemeClr val="accent6">
              <a:lumMod val="1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b="23351"/>
          <a:stretch>
            <a:fillRect/>
          </a:stretch>
        </p:blipFill>
        <p:spPr bwMode="auto">
          <a:xfrm>
            <a:off x="8243888" y="1700213"/>
            <a:ext cx="9001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D002495-34B8-45A4-B5FE-168600E8CF44}"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3"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5"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70466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py Slide - 4">
    <p:spTree>
      <p:nvGrpSpPr>
        <p:cNvPr id="1" name=""/>
        <p:cNvGrpSpPr/>
        <p:nvPr/>
      </p:nvGrpSpPr>
      <p:grpSpPr>
        <a:xfrm>
          <a:off x="0" y="0"/>
          <a:ext cx="0" cy="0"/>
          <a:chOff x="0" y="0"/>
          <a:chExt cx="0" cy="0"/>
        </a:xfrm>
      </p:grpSpPr>
      <p:pic>
        <p:nvPicPr>
          <p:cNvPr id="4" name="Picture 1" descr="http://www.fiberopticlightingcable.com/wp-content/uploads/2014/10/3_fiber_optic_lighting_cable_wholesal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26988"/>
            <a:ext cx="900112"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D9BBD89-ABB9-4301-A2EB-B446A508179F}"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3"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5"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0528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py Slide - 4">
    <p:spTree>
      <p:nvGrpSpPr>
        <p:cNvPr id="1" name=""/>
        <p:cNvGrpSpPr/>
        <p:nvPr/>
      </p:nvGrpSpPr>
      <p:grpSpPr>
        <a:xfrm>
          <a:off x="0" y="0"/>
          <a:ext cx="0" cy="0"/>
          <a:chOff x="0" y="0"/>
          <a:chExt cx="0" cy="0"/>
        </a:xfrm>
      </p:grpSpPr>
      <p:pic>
        <p:nvPicPr>
          <p:cNvPr id="4" name="Picture 2" descr="http://www.cija.ca/wp-content/uploads/2012/08/technology1.jpg"/>
          <p:cNvPicPr>
            <a:picLocks noChangeAspect="1" noChangeArrowheads="1"/>
          </p:cNvPicPr>
          <p:nvPr userDrawn="1"/>
        </p:nvPicPr>
        <p:blipFill>
          <a:blip r:embed="rId2">
            <a:extLst>
              <a:ext uri="{28A0092B-C50C-407E-A947-70E740481C1C}">
                <a14:useLocalDpi xmlns:a14="http://schemas.microsoft.com/office/drawing/2010/main" val="0"/>
              </a:ext>
            </a:extLst>
          </a:blip>
          <a:srcRect t="-1256"/>
          <a:stretch>
            <a:fillRect/>
          </a:stretch>
        </p:blipFill>
        <p:spPr bwMode="auto">
          <a:xfrm>
            <a:off x="8243888" y="-242888"/>
            <a:ext cx="896937" cy="755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A8B9F90-BDCC-4BF6-B55D-D10191832397}" type="slidenum">
              <a:rPr lang="en-US" altLang="en-US" sz="900" smtClean="0">
                <a:solidFill>
                  <a:srgbClr val="FFFFFF"/>
                </a:solidFill>
                <a:latin typeface="Calibri" panose="020F0502020204030204" pitchFamily="34" charset="0"/>
              </a:rPr>
              <a:pPr algn="r">
                <a:spcBef>
                  <a:spcPct val="20000"/>
                </a:spcBef>
                <a:buFont typeface="Arial" panose="020B0604020202020204" pitchFamily="34" charset="0"/>
                <a:buNone/>
                <a:defRPr/>
              </a:pPr>
              <a:t>‹#›</a:t>
            </a:fld>
            <a:endParaRPr lang="en-CA" altLang="en-US" sz="900" smtClean="0">
              <a:solidFill>
                <a:srgbClr val="FFFFFF"/>
              </a:solidFill>
              <a:latin typeface="Calibri" panose="020F0502020204030204" pitchFamily="34" charset="0"/>
            </a:endParaRPr>
          </a:p>
        </p:txBody>
      </p:sp>
      <p:sp>
        <p:nvSpPr>
          <p:cNvPr id="13" name="Text Placeholder 11"/>
          <p:cNvSpPr>
            <a:spLocks noGrp="1"/>
          </p:cNvSpPr>
          <p:nvPr>
            <p:ph type="body" sz="quarter" idx="11"/>
          </p:nvPr>
        </p:nvSpPr>
        <p:spPr>
          <a:xfrm>
            <a:off x="438954" y="6275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4" name="Text Placeholder 11"/>
          <p:cNvSpPr>
            <a:spLocks noGrp="1"/>
          </p:cNvSpPr>
          <p:nvPr>
            <p:ph type="body" sz="quarter" idx="12"/>
          </p:nvPr>
        </p:nvSpPr>
        <p:spPr>
          <a:xfrm>
            <a:off x="438954" y="13441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58400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805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1131888"/>
            <a:ext cx="4167188"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4" descr="https://shareit.it.ubc.ca/obresources/Logos-Templates/Logos%20%20UBC%20IT/Full%20Unit%20Signature%20with%20Logo%20-%20UBC%20Information%20Technology/UBC_blue/UBCITWordmarkBlu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1459422"/>
            <a:ext cx="3592512" cy="48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857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End Slide - 2">
    <p:spTree>
      <p:nvGrpSpPr>
        <p:cNvPr id="1" name=""/>
        <p:cNvGrpSpPr/>
        <p:nvPr/>
      </p:nvGrpSpPr>
      <p:grpSpPr>
        <a:xfrm>
          <a:off x="0" y="0"/>
          <a:ext cx="0" cy="0"/>
          <a:chOff x="0" y="0"/>
          <a:chExt cx="0" cy="0"/>
        </a:xfrm>
      </p:grpSpPr>
      <p:pic>
        <p:nvPicPr>
          <p:cNvPr id="2" name="Picture 2" descr="http://www.fibrefab.com/wp-content/uploads/2015/05/fib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11125"/>
            <a:ext cx="9359900" cy="725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07950" y="1131888"/>
            <a:ext cx="4275138"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4" descr="https://shareit.it.ubc.ca/obresources/Logos-Templates/Logos%20%20UBC%20IT/Full%20Unit%20Signature%20with%20Logo%20-%20UBC%20Information%20Technology/UBC_blue/UBCITWordmarkBlu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1459422"/>
            <a:ext cx="3592512" cy="48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03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nd Slide -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92170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36513" y="1131888"/>
            <a:ext cx="4203701"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4" descr="https://shareit.it.ubc.ca/obresources/Logos-Templates/Logos%20%20UBC%20IT/Full%20Unit%20Signature%20with%20Logo%20-%20UBC%20Information%20Technology/UBC_blue/UBCITWordmarkBlu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1459422"/>
            <a:ext cx="3592512" cy="48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23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End Slide - 2">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18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Rectangle 2"/>
          <p:cNvSpPr/>
          <p:nvPr userDrawn="1"/>
        </p:nvSpPr>
        <p:spPr>
          <a:xfrm>
            <a:off x="0" y="1131888"/>
            <a:ext cx="4167188"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4" descr="https://shareit.it.ubc.ca/obresources/Logos-Templates/Logos%20%20UBC%20IT/Full%20Unit%20Signature%20with%20Logo%20-%20UBC%20Information%20Technology/UBC_blue/UBCITWordmark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1459422"/>
            <a:ext cx="3592512" cy="48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51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6"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7"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168582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3">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r="-400"/>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2"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3"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350069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216722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414750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337744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5">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600" b="1" i="0" kern="0" cap="all" spc="150" baseline="0">
                <a:solidFill>
                  <a:schemeClr val="tx1"/>
                </a:solidFill>
                <a:latin typeface="Calibri" panose="020F0502020204030204" pitchFamily="34" charset="0"/>
                <a:cs typeface="Whitney Bold"/>
              </a:defRPr>
            </a:lvl1pPr>
          </a:lstStyle>
          <a:p>
            <a:pPr lvl="0"/>
            <a:r>
              <a:rPr lang="en-CA" dirty="0" smtClean="0"/>
              <a:t>Click to 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Calibri" panose="020F0502020204030204" pitchFamily="34" charset="0"/>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Calibri" panose="020F0502020204030204" pitchFamily="34" charset="0"/>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smtClean="0"/>
              <a:t>Click to edit Master text styles</a:t>
            </a:r>
          </a:p>
        </p:txBody>
      </p:sp>
    </p:spTree>
    <p:extLst>
      <p:ext uri="{BB962C8B-B14F-4D97-AF65-F5344CB8AC3E}">
        <p14:creationId xmlns:p14="http://schemas.microsoft.com/office/powerpoint/2010/main" val="349460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4" name="Picture 9" descr="s4b282c20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5AECF43-8910-43DD-9170-5BAAFA70AF41}" type="slidenum">
              <a:rPr lang="en-US" altLang="en-US" sz="900" smtClean="0">
                <a:latin typeface="Calibri" panose="020F0502020204030204" pitchFamily="34" charset="0"/>
              </a:rPr>
              <a:pPr algn="r">
                <a:spcBef>
                  <a:spcPct val="20000"/>
                </a:spcBef>
                <a:buFont typeface="Arial" panose="020B0604020202020204" pitchFamily="34" charset="0"/>
                <a:buNone/>
                <a:defRPr/>
              </a:pPr>
              <a:t>‹#›</a:t>
            </a:fld>
            <a:endParaRPr lang="en-CA" altLang="en-US" sz="900" smtClean="0">
              <a:latin typeface="Calibri" panose="020F0502020204030204" pitchFamily="34" charset="0"/>
            </a:endParaRPr>
          </a:p>
        </p:txBody>
      </p:sp>
      <p:sp>
        <p:nvSpPr>
          <p:cNvPr id="8" name="Text Placeholder 11"/>
          <p:cNvSpPr>
            <a:spLocks noGrp="1"/>
          </p:cNvSpPr>
          <p:nvPr>
            <p:ph type="body" sz="quarter" idx="12"/>
          </p:nvPr>
        </p:nvSpPr>
        <p:spPr>
          <a:xfrm>
            <a:off x="438954" y="1344168"/>
            <a:ext cx="7877462"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dirty="0" smtClean="0"/>
              <a:t>Second level</a:t>
            </a:r>
          </a:p>
        </p:txBody>
      </p:sp>
      <p:sp>
        <p:nvSpPr>
          <p:cNvPr id="9" name="Text Placeholder 11"/>
          <p:cNvSpPr>
            <a:spLocks noGrp="1"/>
          </p:cNvSpPr>
          <p:nvPr>
            <p:ph type="body" sz="quarter" idx="11"/>
          </p:nvPr>
        </p:nvSpPr>
        <p:spPr>
          <a:xfrm>
            <a:off x="438954" y="627534"/>
            <a:ext cx="7877462"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Tree>
    <p:extLst>
      <p:ext uri="{BB962C8B-B14F-4D97-AF65-F5344CB8AC3E}">
        <p14:creationId xmlns:p14="http://schemas.microsoft.com/office/powerpoint/2010/main" val="529874440"/>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aphics Slide - 1">
    <p:spTree>
      <p:nvGrpSpPr>
        <p:cNvPr id="1" name=""/>
        <p:cNvGrpSpPr/>
        <p:nvPr/>
      </p:nvGrpSpPr>
      <p:grpSpPr>
        <a:xfrm>
          <a:off x="0" y="0"/>
          <a:ext cx="0" cy="0"/>
          <a:chOff x="0" y="0"/>
          <a:chExt cx="0" cy="0"/>
        </a:xfrm>
      </p:grpSpPr>
      <p:pic>
        <p:nvPicPr>
          <p:cNvPr id="4" name="Picture 9" descr="s4b282c20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6638" y="307975"/>
            <a:ext cx="2365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D4EEE9D3-7CE9-46A2-B250-142D1D5867B3}" type="slidenum">
              <a:rPr lang="en-US" altLang="en-US" sz="900" smtClean="0">
                <a:latin typeface="Calibri" panose="020F0502020204030204" pitchFamily="34" charset="0"/>
              </a:rPr>
              <a:pPr algn="r">
                <a:spcBef>
                  <a:spcPct val="20000"/>
                </a:spcBef>
                <a:buFont typeface="Arial" panose="020B0604020202020204" pitchFamily="34" charset="0"/>
                <a:buNone/>
                <a:defRPr/>
              </a:pPr>
              <a:t>‹#›</a:t>
            </a:fld>
            <a:endParaRPr lang="en-CA" altLang="en-US" sz="900" smtClean="0">
              <a:latin typeface="Calibri" panose="020F0502020204030204" pitchFamily="34" charset="0"/>
            </a:endParaRPr>
          </a:p>
        </p:txBody>
      </p:sp>
      <p:sp>
        <p:nvSpPr>
          <p:cNvPr id="9" name="Text Placeholder 11"/>
          <p:cNvSpPr>
            <a:spLocks noGrp="1"/>
          </p:cNvSpPr>
          <p:nvPr>
            <p:ph type="body" sz="quarter" idx="11"/>
          </p:nvPr>
        </p:nvSpPr>
        <p:spPr>
          <a:xfrm>
            <a:off x="438954" y="627534"/>
            <a:ext cx="7877462"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smtClean="0"/>
              <a:t>Click to edit Master text styles</a:t>
            </a:r>
          </a:p>
        </p:txBody>
      </p:sp>
      <p:sp>
        <p:nvSpPr>
          <p:cNvPr id="11" name="Text Placeholder 11"/>
          <p:cNvSpPr>
            <a:spLocks noGrp="1"/>
          </p:cNvSpPr>
          <p:nvPr>
            <p:ph type="body" sz="quarter" idx="12"/>
          </p:nvPr>
        </p:nvSpPr>
        <p:spPr>
          <a:xfrm>
            <a:off x="438954" y="1344168"/>
            <a:ext cx="7877462"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cs typeface="Whitney Book"/>
              </a:defRPr>
            </a:lvl1pPr>
            <a:lvl2pPr>
              <a:buFont typeface="Courier New" panose="02070309020205020404" pitchFamily="49" charset="0"/>
              <a:buChar char="o"/>
              <a:defRPr sz="1200" b="0" i="0" baseline="0">
                <a:latin typeface="Calibri Light" panose="020F0302020204030204" pitchFamily="34" charset="0"/>
                <a:cs typeface="Calibri Light" panose="020F0302020204030204" pitchFamily="34" charset="0"/>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807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74" r:id="rId12"/>
    <p:sldLayoutId id="2147485175" r:id="rId13"/>
    <p:sldLayoutId id="2147485176" r:id="rId14"/>
    <p:sldLayoutId id="2147485177" r:id="rId15"/>
    <p:sldLayoutId id="2147485178" r:id="rId16"/>
    <p:sldLayoutId id="2147485179" r:id="rId17"/>
    <p:sldLayoutId id="2147485180" r:id="rId18"/>
    <p:sldLayoutId id="2147485181" r:id="rId19"/>
  </p:sldLayoutIdLst>
  <p:timing>
    <p:tnLst>
      <p:par>
        <p:cTn id="1" dur="indefinite" restart="never" nodeType="tmRoot"/>
      </p:par>
    </p:tnLst>
  </p:timing>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760" y="1524112"/>
            <a:ext cx="5574565" cy="1823086"/>
          </a:xfrm>
        </p:spPr>
        <p:txBody>
          <a:bodyPr/>
          <a:lstStyle/>
          <a:p>
            <a:r>
              <a:rPr lang="en-CA" dirty="0" smtClean="0"/>
              <a:t>Event management tool survey results</a:t>
            </a:r>
            <a:endParaRPr lang="en-CA" dirty="0"/>
          </a:p>
        </p:txBody>
      </p:sp>
      <p:sp>
        <p:nvSpPr>
          <p:cNvPr id="3" name="Text Placeholder 2"/>
          <p:cNvSpPr>
            <a:spLocks noGrp="1"/>
          </p:cNvSpPr>
          <p:nvPr>
            <p:ph type="body" sz="quarter" idx="12"/>
          </p:nvPr>
        </p:nvSpPr>
        <p:spPr/>
        <p:txBody>
          <a:bodyPr/>
          <a:lstStyle/>
          <a:p>
            <a:r>
              <a:rPr lang="en-CA" dirty="0" smtClean="0"/>
              <a:t>May 2018</a:t>
            </a:r>
            <a:endParaRPr lang="en-CA" dirty="0"/>
          </a:p>
        </p:txBody>
      </p:sp>
      <p:sp>
        <p:nvSpPr>
          <p:cNvPr id="4" name="Text Placeholder 3"/>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353354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5536" y="260648"/>
            <a:ext cx="7877462" cy="623331"/>
          </a:xfrm>
        </p:spPr>
        <p:txBody>
          <a:bodyPr/>
          <a:lstStyle/>
          <a:p>
            <a:r>
              <a:rPr lang="en-CA" dirty="0" smtClean="0"/>
              <a:t>ALL Required features</a:t>
            </a:r>
            <a:endParaRPr lang="en-CA" dirty="0"/>
          </a:p>
        </p:txBody>
      </p:sp>
      <p:graphicFrame>
        <p:nvGraphicFramePr>
          <p:cNvPr id="6" name="Chart 5"/>
          <p:cNvGraphicFramePr>
            <a:graphicFrameLocks/>
          </p:cNvGraphicFramePr>
          <p:nvPr>
            <p:extLst>
              <p:ext uri="{D42A27DB-BD31-4B8C-83A1-F6EECF244321}">
                <p14:modId xmlns:p14="http://schemas.microsoft.com/office/powerpoint/2010/main" val="3392147704"/>
              </p:ext>
            </p:extLst>
          </p:nvPr>
        </p:nvGraphicFramePr>
        <p:xfrm>
          <a:off x="395536" y="883979"/>
          <a:ext cx="7920880"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8793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Feature Requirement Details</a:t>
            </a:r>
            <a:endParaRPr lang="en-CA" dirty="0"/>
          </a:p>
        </p:txBody>
      </p:sp>
      <p:sp>
        <p:nvSpPr>
          <p:cNvPr id="3" name="Text Placeholder 2"/>
          <p:cNvSpPr>
            <a:spLocks noGrp="1"/>
          </p:cNvSpPr>
          <p:nvPr>
            <p:ph type="body" sz="quarter" idx="12"/>
          </p:nvPr>
        </p:nvSpPr>
        <p:spPr/>
        <p:txBody>
          <a:bodyPr>
            <a:normAutofit lnSpcReduction="10000"/>
          </a:bodyPr>
          <a:lstStyle/>
          <a:p>
            <a:r>
              <a:rPr lang="en-CA" sz="2400" b="1" dirty="0" smtClean="0"/>
              <a:t>Payment </a:t>
            </a:r>
            <a:r>
              <a:rPr lang="en-CA" sz="2400" b="1" dirty="0"/>
              <a:t>flexibility</a:t>
            </a:r>
          </a:p>
          <a:p>
            <a:pPr lvl="1"/>
            <a:r>
              <a:rPr lang="en-CA" sz="2100" dirty="0" smtClean="0"/>
              <a:t>Foreign </a:t>
            </a:r>
            <a:r>
              <a:rPr lang="en-CA" sz="2100" dirty="0"/>
              <a:t>currencies, add a donation, generate invoice/receipts, ability to </a:t>
            </a:r>
            <a:r>
              <a:rPr lang="en-CA" sz="2100" dirty="0" smtClean="0"/>
              <a:t>refund, </a:t>
            </a:r>
            <a:r>
              <a:rPr lang="en-CA" sz="2000" dirty="0" smtClean="0"/>
              <a:t>PayPal</a:t>
            </a:r>
            <a:r>
              <a:rPr lang="en-CA" sz="2000" dirty="0"/>
              <a:t>, </a:t>
            </a:r>
            <a:r>
              <a:rPr lang="en-CA" sz="2000" dirty="0" smtClean="0"/>
              <a:t>WeChat</a:t>
            </a:r>
            <a:r>
              <a:rPr lang="en-CA" sz="2000" dirty="0"/>
              <a:t>, </a:t>
            </a:r>
            <a:r>
              <a:rPr lang="en-CA" sz="2000" dirty="0" err="1" smtClean="0"/>
              <a:t>Alipay</a:t>
            </a:r>
            <a:r>
              <a:rPr lang="en-CA" sz="2000" dirty="0" smtClean="0"/>
              <a:t> </a:t>
            </a:r>
            <a:endParaRPr lang="en-CA" sz="2100" dirty="0" smtClean="0"/>
          </a:p>
          <a:p>
            <a:r>
              <a:rPr lang="en-CA" sz="2400" b="1" dirty="0" smtClean="0"/>
              <a:t>Integration</a:t>
            </a:r>
          </a:p>
          <a:p>
            <a:pPr lvl="1"/>
            <a:r>
              <a:rPr lang="en-CA" sz="2100" dirty="0" smtClean="0"/>
              <a:t>With Facebook, other social media, CRM, events calendar, website, finance, outlook calendar appointment</a:t>
            </a:r>
          </a:p>
          <a:p>
            <a:r>
              <a:rPr lang="en-CA" sz="2400" b="1" dirty="0" smtClean="0"/>
              <a:t>Registration / </a:t>
            </a:r>
            <a:r>
              <a:rPr lang="en-CA" sz="2400" b="1" dirty="0"/>
              <a:t>t</a:t>
            </a:r>
            <a:r>
              <a:rPr lang="en-CA" sz="2400" b="1" dirty="0" smtClean="0"/>
              <a:t>icketing flexibility</a:t>
            </a:r>
          </a:p>
          <a:p>
            <a:pPr lvl="1"/>
            <a:r>
              <a:rPr lang="en-CA" sz="2100" dirty="0" smtClean="0"/>
              <a:t>Cap waitlists, tag/categorize registrations, set open and close times, verify identity as student/faculty/staff, pre-filled out fields for recurring registrants, ticket confirmations, discount codes</a:t>
            </a:r>
          </a:p>
          <a:p>
            <a:r>
              <a:rPr lang="en-CA" sz="2400" b="1" dirty="0" smtClean="0"/>
              <a:t>Reporting</a:t>
            </a:r>
          </a:p>
          <a:p>
            <a:pPr lvl="1"/>
            <a:r>
              <a:rPr lang="en-CA" sz="2100" dirty="0" smtClean="0"/>
              <a:t>Easy export of data</a:t>
            </a:r>
            <a:endParaRPr lang="en-CA" dirty="0"/>
          </a:p>
          <a:p>
            <a:r>
              <a:rPr lang="en-CA" sz="2400" b="1" dirty="0" smtClean="0"/>
              <a:t>Easy to use – event manager</a:t>
            </a:r>
          </a:p>
          <a:p>
            <a:pPr lvl="1"/>
            <a:r>
              <a:rPr lang="en-CA" sz="2100" dirty="0" smtClean="0"/>
              <a:t>Reliable, not buggy, dashboard with # of guests, WYSIWYG editor</a:t>
            </a:r>
          </a:p>
        </p:txBody>
      </p:sp>
    </p:spTree>
    <p:extLst>
      <p:ext uri="{BB962C8B-B14F-4D97-AF65-F5344CB8AC3E}">
        <p14:creationId xmlns:p14="http://schemas.microsoft.com/office/powerpoint/2010/main" val="45411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591354" y="7799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ea typeface="MS PGothic" panose="020B0600070205080204" pitchFamily="34" charset="-128"/>
                <a:cs typeface="Whitney Bold"/>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mtClean="0"/>
              <a:t>Feature Requirement Details (Cont’d)</a:t>
            </a:r>
            <a:endParaRPr lang="en-CA" dirty="0"/>
          </a:p>
        </p:txBody>
      </p:sp>
      <p:sp>
        <p:nvSpPr>
          <p:cNvPr id="5" name="Text Placeholder 2"/>
          <p:cNvSpPr txBox="1">
            <a:spLocks/>
          </p:cNvSpPr>
          <p:nvPr/>
        </p:nvSpPr>
        <p:spPr>
          <a:xfrm>
            <a:off x="591354" y="14965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ea typeface="MS PGothic" panose="020B0600070205080204" pitchFamily="34" charset="-128"/>
                <a:cs typeface="Whitney Book"/>
              </a:defRPr>
            </a:lvl1pPr>
            <a:lvl2pPr marL="742950" indent="-285750" algn="l" defTabSz="457200" rtl="0" eaLnBrk="0" fontAlgn="base" hangingPunct="0">
              <a:spcBef>
                <a:spcPct val="20000"/>
              </a:spcBef>
              <a:spcAft>
                <a:spcPct val="0"/>
              </a:spcAft>
              <a:buFont typeface="Courier New" panose="02070309020205020404" pitchFamily="49" charset="0"/>
              <a:buChar char="o"/>
              <a:defRPr sz="1200" b="0" i="0" kern="1200" baseline="0">
                <a:solidFill>
                  <a:schemeClr val="tx1"/>
                </a:solidFill>
                <a:latin typeface="Calibri Light" panose="020F0302020204030204" pitchFamily="34" charset="0"/>
                <a:ea typeface="MS PGothic" panose="020B0600070205080204" pitchFamily="34" charset="-128"/>
                <a:cs typeface="Calibri Light" panose="020F0302020204030204" pitchFamily="34" charset="0"/>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2400" b="1" dirty="0" smtClean="0"/>
              <a:t>Customize emails for RSVP / follow up / invitations</a:t>
            </a:r>
          </a:p>
          <a:p>
            <a:pPr lvl="1"/>
            <a:r>
              <a:rPr lang="en-CA" sz="2100" dirty="0" smtClean="0"/>
              <a:t>Include collateral for distribution, media, maps/directions</a:t>
            </a:r>
          </a:p>
          <a:p>
            <a:r>
              <a:rPr lang="en-CA" sz="2400" b="1" dirty="0" smtClean="0"/>
              <a:t>Easy to use – for guests</a:t>
            </a:r>
          </a:p>
          <a:p>
            <a:pPr lvl="1"/>
            <a:r>
              <a:rPr lang="en-CA" sz="2100" dirty="0" smtClean="0"/>
              <a:t>Simple, nice looking interface</a:t>
            </a:r>
          </a:p>
          <a:p>
            <a:r>
              <a:rPr lang="en-CA" sz="2400" b="1" dirty="0" smtClean="0"/>
              <a:t>Customize event details</a:t>
            </a:r>
          </a:p>
          <a:p>
            <a:pPr lvl="1"/>
            <a:r>
              <a:rPr lang="en-CA" sz="2100" dirty="0" smtClean="0"/>
              <a:t>Add custom fields, constituent ID, allow multi-day events</a:t>
            </a:r>
          </a:p>
          <a:p>
            <a:r>
              <a:rPr lang="en-CA" sz="2400" b="1" dirty="0" smtClean="0"/>
              <a:t>Import / Export</a:t>
            </a:r>
          </a:p>
          <a:p>
            <a:pPr lvl="1"/>
            <a:r>
              <a:rPr lang="en-CA" sz="2100" dirty="0" smtClean="0"/>
              <a:t>Import and export data to PDF, word, excel, etc. (for guest lists)</a:t>
            </a:r>
            <a:endParaRPr lang="en-CA" dirty="0" smtClean="0"/>
          </a:p>
          <a:p>
            <a:r>
              <a:rPr lang="en-CA" sz="2400" b="1" dirty="0" smtClean="0"/>
              <a:t>Customize Branding</a:t>
            </a:r>
          </a:p>
          <a:p>
            <a:pPr lvl="1"/>
            <a:r>
              <a:rPr lang="en-CA" sz="2100" dirty="0" smtClean="0"/>
              <a:t>Customize links/intuitive URL’s</a:t>
            </a:r>
          </a:p>
          <a:p>
            <a:r>
              <a:rPr lang="en-CA" sz="2400" b="1" dirty="0" smtClean="0"/>
              <a:t>Register without account/password</a:t>
            </a:r>
            <a:r>
              <a:rPr lang="en-CA" sz="2400" dirty="0" smtClean="0"/>
              <a:t>	</a:t>
            </a:r>
          </a:p>
        </p:txBody>
      </p:sp>
    </p:spTree>
    <p:extLst>
      <p:ext uri="{BB962C8B-B14F-4D97-AF65-F5344CB8AC3E}">
        <p14:creationId xmlns:p14="http://schemas.microsoft.com/office/powerpoint/2010/main" val="240359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591354" y="7799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ea typeface="MS PGothic" panose="020B0600070205080204" pitchFamily="34" charset="-128"/>
                <a:cs typeface="Whitney Bold"/>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smtClean="0"/>
              <a:t>Outlier Feature Requirements</a:t>
            </a:r>
            <a:endParaRPr lang="en-CA" dirty="0"/>
          </a:p>
        </p:txBody>
      </p:sp>
      <p:sp>
        <p:nvSpPr>
          <p:cNvPr id="5" name="Text Placeholder 2"/>
          <p:cNvSpPr txBox="1">
            <a:spLocks/>
          </p:cNvSpPr>
          <p:nvPr/>
        </p:nvSpPr>
        <p:spPr>
          <a:xfrm>
            <a:off x="591354" y="14965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ea typeface="MS PGothic" panose="020B0600070205080204" pitchFamily="34" charset="-128"/>
                <a:cs typeface="Whitney Book"/>
              </a:defRPr>
            </a:lvl1pPr>
            <a:lvl2pPr marL="742950" indent="-285750" algn="l" defTabSz="457200" rtl="0" eaLnBrk="0" fontAlgn="base" hangingPunct="0">
              <a:spcBef>
                <a:spcPct val="20000"/>
              </a:spcBef>
              <a:spcAft>
                <a:spcPct val="0"/>
              </a:spcAft>
              <a:buFont typeface="Courier New" panose="02070309020205020404" pitchFamily="49" charset="0"/>
              <a:buChar char="o"/>
              <a:defRPr sz="1200" b="0" i="0" kern="1200" baseline="0">
                <a:solidFill>
                  <a:schemeClr val="tx1"/>
                </a:solidFill>
                <a:latin typeface="Calibri Light" panose="020F0302020204030204" pitchFamily="34" charset="0"/>
                <a:ea typeface="MS PGothic" panose="020B0600070205080204" pitchFamily="34" charset="-128"/>
                <a:cs typeface="Calibri Light" panose="020F0302020204030204" pitchFamily="34" charset="0"/>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2400" b="1" dirty="0" smtClean="0"/>
              <a:t>Restriction to register based on user roles</a:t>
            </a:r>
          </a:p>
          <a:p>
            <a:pPr lvl="1"/>
            <a:r>
              <a:rPr lang="en-CA" sz="2100" b="1" dirty="0" smtClean="0"/>
              <a:t>Ex. Ability to restrict registration of an event to post-doc’s only.</a:t>
            </a:r>
          </a:p>
          <a:p>
            <a:pPr lvl="1"/>
            <a:r>
              <a:rPr lang="en-CA" sz="2100" b="1" dirty="0" smtClean="0"/>
              <a:t>Ex. Ability to restrict registration to undergraduate students in years 1-3.</a:t>
            </a:r>
            <a:r>
              <a:rPr lang="en-CA" sz="2100" dirty="0" smtClean="0"/>
              <a:t>	</a:t>
            </a:r>
          </a:p>
        </p:txBody>
      </p:sp>
    </p:spTree>
    <p:extLst>
      <p:ext uri="{BB962C8B-B14F-4D97-AF65-F5344CB8AC3E}">
        <p14:creationId xmlns:p14="http://schemas.microsoft.com/office/powerpoint/2010/main" val="187221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591354" y="779934"/>
            <a:ext cx="773344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800" b="1" i="0" u="none" strike="noStrike" kern="1200" cap="all" spc="150" normalizeH="0" baseline="0" noProof="0">
                <a:ln>
                  <a:noFill/>
                </a:ln>
                <a:solidFill>
                  <a:srgbClr val="0C2344"/>
                </a:solidFill>
                <a:effectLst/>
                <a:uLnTx/>
                <a:uFillTx/>
                <a:latin typeface="Calibri" panose="020F0502020204030204" pitchFamily="34" charset="0"/>
                <a:ea typeface="MS PGothic" panose="020B0600070205080204" pitchFamily="34" charset="-128"/>
                <a:cs typeface="Whitney Bold"/>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mtClean="0"/>
              <a:t>Summary</a:t>
            </a:r>
            <a:endParaRPr lang="en-CA" dirty="0"/>
          </a:p>
        </p:txBody>
      </p:sp>
      <p:sp>
        <p:nvSpPr>
          <p:cNvPr id="5" name="Text Placeholder 2"/>
          <p:cNvSpPr txBox="1">
            <a:spLocks/>
          </p:cNvSpPr>
          <p:nvPr/>
        </p:nvSpPr>
        <p:spPr>
          <a:xfrm>
            <a:off x="591354" y="1496568"/>
            <a:ext cx="7733446" cy="5109168"/>
          </a:xfrm>
          <a:prstGeom prst="rect">
            <a:avLst/>
          </a:prstGeom>
        </p:spPr>
        <p:txBody>
          <a:bodyPr lIns="0" tIns="0" rIns="0" bIns="0">
            <a:normAutofit/>
          </a:bodyPr>
          <a:lstStyle>
            <a:lvl1pPr marL="285750" marR="0" indent="-285750" algn="l" defTabSz="914400" rtl="0" eaLnBrk="1" fontAlgn="auto" latinLnBrk="0" hangingPunct="1">
              <a:lnSpc>
                <a:spcPct val="130000"/>
              </a:lnSpc>
              <a:spcBef>
                <a:spcPct val="0"/>
              </a:spcBef>
              <a:spcAft>
                <a:spcPts val="0"/>
              </a:spcAft>
              <a:buClrTx/>
              <a:buSzTx/>
              <a:buFont typeface="Arial" panose="020B0604020202020204" pitchFamily="34" charset="0"/>
              <a:buChar char="•"/>
              <a:tabLst/>
              <a:defRPr kumimoji="0" lang="en-US" sz="1500" b="0" i="0" u="none" strike="noStrike" kern="1200" cap="none" spc="40" normalizeH="0" baseline="0" noProof="0">
                <a:ln>
                  <a:noFill/>
                </a:ln>
                <a:solidFill>
                  <a:srgbClr val="0C2344"/>
                </a:solidFill>
                <a:effectLst/>
                <a:uLnTx/>
                <a:uFillTx/>
                <a:latin typeface="Calibri Light" panose="020F0302020204030204" pitchFamily="34" charset="0"/>
                <a:ea typeface="MS PGothic" panose="020B0600070205080204" pitchFamily="34" charset="-128"/>
                <a:cs typeface="Whitney Book"/>
              </a:defRPr>
            </a:lvl1pPr>
            <a:lvl2pPr marL="742950" indent="-285750" algn="l" defTabSz="457200" rtl="0" eaLnBrk="0" fontAlgn="base" hangingPunct="0">
              <a:spcBef>
                <a:spcPct val="20000"/>
              </a:spcBef>
              <a:spcAft>
                <a:spcPct val="0"/>
              </a:spcAft>
              <a:buFont typeface="Courier New" panose="02070309020205020404" pitchFamily="49" charset="0"/>
              <a:buChar char="o"/>
              <a:defRPr sz="1200" b="0" i="0" kern="1200" baseline="0">
                <a:solidFill>
                  <a:schemeClr val="tx1"/>
                </a:solidFill>
                <a:latin typeface="Calibri Light" panose="020F0302020204030204" pitchFamily="34" charset="0"/>
                <a:ea typeface="MS PGothic" panose="020B0600070205080204" pitchFamily="34" charset="-128"/>
                <a:cs typeface="Calibri Light" panose="020F0302020204030204" pitchFamily="34" charset="0"/>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2400" dirty="0" smtClean="0"/>
              <a:t>Users are not happy</a:t>
            </a:r>
            <a:endParaRPr lang="en-CA" sz="2100" dirty="0" smtClean="0"/>
          </a:p>
          <a:p>
            <a:r>
              <a:rPr lang="en-CA" sz="2400" dirty="0" smtClean="0"/>
              <a:t>Tools are not FIPPA / PCI compliant</a:t>
            </a:r>
          </a:p>
          <a:p>
            <a:r>
              <a:rPr lang="en-CA" sz="2400" dirty="0" smtClean="0"/>
              <a:t>Most users do not have an expectation to pay for the tool</a:t>
            </a:r>
          </a:p>
          <a:p>
            <a:r>
              <a:rPr lang="en-CA" sz="2400" dirty="0" smtClean="0"/>
              <a:t>There are simple needs and complex needs</a:t>
            </a:r>
          </a:p>
          <a:p>
            <a:r>
              <a:rPr lang="en-CA" sz="2400" dirty="0" smtClean="0"/>
              <a:t>Most users </a:t>
            </a:r>
            <a:r>
              <a:rPr lang="en-CA" sz="2400" smtClean="0"/>
              <a:t>want a high-level of support</a:t>
            </a:r>
            <a:endParaRPr lang="en-CA" sz="2400" dirty="0" smtClean="0"/>
          </a:p>
        </p:txBody>
      </p:sp>
    </p:spTree>
    <p:extLst>
      <p:ext uri="{BB962C8B-B14F-4D97-AF65-F5344CB8AC3E}">
        <p14:creationId xmlns:p14="http://schemas.microsoft.com/office/powerpoint/2010/main" val="111180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Summary (Cont’d)</a:t>
            </a:r>
            <a:endParaRPr lang="en-CA" dirty="0"/>
          </a:p>
        </p:txBody>
      </p:sp>
      <p:sp>
        <p:nvSpPr>
          <p:cNvPr id="3" name="Text Placeholder 2"/>
          <p:cNvSpPr>
            <a:spLocks noGrp="1"/>
          </p:cNvSpPr>
          <p:nvPr>
            <p:ph type="body" sz="quarter" idx="12"/>
          </p:nvPr>
        </p:nvSpPr>
        <p:spPr/>
        <p:txBody>
          <a:bodyPr>
            <a:normAutofit/>
          </a:bodyPr>
          <a:lstStyle/>
          <a:p>
            <a:r>
              <a:rPr lang="en-CA" sz="2400" dirty="0" smtClean="0"/>
              <a:t>Users want a tool that:</a:t>
            </a:r>
          </a:p>
          <a:p>
            <a:pPr lvl="1"/>
            <a:r>
              <a:rPr lang="en-CA" sz="2400" dirty="0" smtClean="0"/>
              <a:t>Can </a:t>
            </a:r>
            <a:r>
              <a:rPr lang="en-CA" sz="2400" dirty="0"/>
              <a:t>be </a:t>
            </a:r>
            <a:r>
              <a:rPr lang="en-CA" sz="2400" b="1" dirty="0"/>
              <a:t>integrated</a:t>
            </a:r>
          </a:p>
          <a:p>
            <a:pPr lvl="1"/>
            <a:r>
              <a:rPr lang="en-CA" sz="2400" dirty="0"/>
              <a:t>Has robust </a:t>
            </a:r>
            <a:r>
              <a:rPr lang="en-CA" sz="2400" b="1" dirty="0"/>
              <a:t>reporting</a:t>
            </a:r>
          </a:p>
          <a:p>
            <a:pPr lvl="1"/>
            <a:r>
              <a:rPr lang="en-CA" sz="2400" dirty="0"/>
              <a:t>Is </a:t>
            </a:r>
            <a:r>
              <a:rPr lang="en-CA" sz="2400" b="1" dirty="0"/>
              <a:t>user friendly</a:t>
            </a:r>
          </a:p>
          <a:p>
            <a:pPr lvl="1"/>
            <a:r>
              <a:rPr lang="en-CA" sz="2400" dirty="0"/>
              <a:t>Has the ability to </a:t>
            </a:r>
            <a:r>
              <a:rPr lang="en-CA" sz="2400" b="1" dirty="0"/>
              <a:t>send emails</a:t>
            </a:r>
          </a:p>
          <a:p>
            <a:pPr lvl="1"/>
            <a:r>
              <a:rPr lang="en-CA" sz="2400" dirty="0" smtClean="0"/>
              <a:t>Is </a:t>
            </a:r>
            <a:r>
              <a:rPr lang="en-CA" sz="2400" b="1" dirty="0" smtClean="0"/>
              <a:t>flexible</a:t>
            </a:r>
            <a:r>
              <a:rPr lang="en-CA" sz="2400" dirty="0" smtClean="0"/>
              <a:t> – payments, registration </a:t>
            </a:r>
            <a:r>
              <a:rPr lang="en-CA" sz="2400" dirty="0"/>
              <a:t>and ticketing</a:t>
            </a:r>
          </a:p>
          <a:p>
            <a:pPr lvl="1"/>
            <a:r>
              <a:rPr lang="en-CA" sz="2400" dirty="0" smtClean="0"/>
              <a:t>Is </a:t>
            </a:r>
            <a:r>
              <a:rPr lang="en-CA" sz="2400" b="1" dirty="0" smtClean="0"/>
              <a:t>customizable</a:t>
            </a:r>
            <a:r>
              <a:rPr lang="en-CA" sz="2400" dirty="0" smtClean="0"/>
              <a:t> – fields for </a:t>
            </a:r>
            <a:r>
              <a:rPr lang="en-CA" sz="2400" dirty="0"/>
              <a:t>event </a:t>
            </a:r>
            <a:r>
              <a:rPr lang="en-CA" sz="2400" dirty="0" smtClean="0"/>
              <a:t>details, branding </a:t>
            </a:r>
            <a:r>
              <a:rPr lang="en-CA" sz="2400" dirty="0"/>
              <a:t>templates</a:t>
            </a:r>
          </a:p>
          <a:p>
            <a:pPr lvl="1"/>
            <a:r>
              <a:rPr lang="en-CA" sz="2400" dirty="0" smtClean="0"/>
              <a:t>Has </a:t>
            </a:r>
            <a:r>
              <a:rPr lang="en-CA" sz="2400" b="1" dirty="0" smtClean="0"/>
              <a:t>export / import capabilities </a:t>
            </a:r>
            <a:r>
              <a:rPr lang="en-CA" sz="2400" dirty="0" smtClean="0"/>
              <a:t>for attendee lists</a:t>
            </a:r>
            <a:endParaRPr lang="en-CA" sz="2400" dirty="0"/>
          </a:p>
          <a:p>
            <a:pPr lvl="1"/>
            <a:endParaRPr lang="en-CA" sz="2400" b="1" dirty="0" smtClean="0"/>
          </a:p>
          <a:p>
            <a:pPr lvl="1"/>
            <a:endParaRPr lang="en-CA" dirty="0" smtClean="0"/>
          </a:p>
        </p:txBody>
      </p:sp>
    </p:spTree>
    <p:extLst>
      <p:ext uri="{BB962C8B-B14F-4D97-AF65-F5344CB8AC3E}">
        <p14:creationId xmlns:p14="http://schemas.microsoft.com/office/powerpoint/2010/main" val="3316142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9738" y="627063"/>
            <a:ext cx="7732712" cy="623887"/>
          </a:xfrm>
        </p:spPr>
        <p:txBody>
          <a:bodyPr/>
          <a:lstStyle/>
          <a:p>
            <a:pPr>
              <a:defRPr/>
            </a:pPr>
            <a:r>
              <a:rPr lang="en-CA" dirty="0" smtClean="0"/>
              <a:t>Research PURPOSE</a:t>
            </a:r>
            <a:endParaRPr lang="en-CA" dirty="0"/>
          </a:p>
        </p:txBody>
      </p:sp>
      <p:sp>
        <p:nvSpPr>
          <p:cNvPr id="3" name="Text Placeholder 2"/>
          <p:cNvSpPr>
            <a:spLocks noGrp="1"/>
          </p:cNvSpPr>
          <p:nvPr>
            <p:ph type="body" sz="quarter" idx="12"/>
          </p:nvPr>
        </p:nvSpPr>
        <p:spPr>
          <a:xfrm>
            <a:off x="439738" y="1344613"/>
            <a:ext cx="7732712" cy="5108575"/>
          </a:xfrm>
        </p:spPr>
        <p:txBody>
          <a:bodyPr>
            <a:normAutofit/>
          </a:bodyPr>
          <a:lstStyle/>
          <a:p>
            <a:r>
              <a:rPr lang="en-US" sz="2400" dirty="0" smtClean="0"/>
              <a:t>Event management tool landscape at UBC</a:t>
            </a:r>
          </a:p>
          <a:p>
            <a:r>
              <a:rPr lang="en-US" sz="2400" dirty="0" smtClean="0"/>
              <a:t>Satisfaction levels</a:t>
            </a:r>
          </a:p>
          <a:p>
            <a:r>
              <a:rPr lang="en-US" sz="2400" dirty="0" smtClean="0"/>
              <a:t>Features required </a:t>
            </a:r>
            <a:r>
              <a:rPr lang="en-US" sz="2400" dirty="0"/>
              <a:t>in a future </a:t>
            </a:r>
            <a:r>
              <a:rPr lang="en-US" sz="2400" dirty="0" smtClean="0"/>
              <a:t>tool</a:t>
            </a:r>
            <a:endParaRPr lang="en-CA"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9738" y="627063"/>
            <a:ext cx="7732712" cy="623887"/>
          </a:xfrm>
        </p:spPr>
        <p:txBody>
          <a:bodyPr/>
          <a:lstStyle/>
          <a:p>
            <a:pPr>
              <a:defRPr/>
            </a:pPr>
            <a:r>
              <a:rPr lang="en-CA" dirty="0" smtClean="0"/>
              <a:t>Survey Questions</a:t>
            </a:r>
            <a:endParaRPr lang="en-CA" dirty="0"/>
          </a:p>
        </p:txBody>
      </p:sp>
      <p:sp>
        <p:nvSpPr>
          <p:cNvPr id="3" name="Text Placeholder 2"/>
          <p:cNvSpPr>
            <a:spLocks noGrp="1"/>
          </p:cNvSpPr>
          <p:nvPr>
            <p:ph type="body" sz="quarter" idx="12"/>
          </p:nvPr>
        </p:nvSpPr>
        <p:spPr>
          <a:xfrm>
            <a:off x="439738" y="1344613"/>
            <a:ext cx="7732712" cy="5108575"/>
          </a:xfrm>
        </p:spPr>
        <p:txBody>
          <a:bodyPr/>
          <a:lstStyle/>
          <a:p>
            <a:pPr marL="0" indent="0">
              <a:buNone/>
            </a:pPr>
            <a:endParaRPr lang="en-CA" sz="2800" dirty="0"/>
          </a:p>
          <a:p>
            <a:pPr lvl="0"/>
            <a:r>
              <a:rPr lang="en-US" sz="2800" dirty="0" smtClean="0"/>
              <a:t>Current event </a:t>
            </a:r>
            <a:r>
              <a:rPr lang="en-US" sz="2800" dirty="0"/>
              <a:t>tool used</a:t>
            </a:r>
            <a:endParaRPr lang="en-CA" sz="2800" dirty="0"/>
          </a:p>
          <a:p>
            <a:pPr lvl="0"/>
            <a:r>
              <a:rPr lang="en-US" sz="2800" dirty="0" smtClean="0"/>
              <a:t>Satisfaction </a:t>
            </a:r>
            <a:r>
              <a:rPr lang="en-US" sz="2800" dirty="0"/>
              <a:t>with current tool</a:t>
            </a:r>
            <a:endParaRPr lang="en-CA" sz="2800" dirty="0"/>
          </a:p>
          <a:p>
            <a:pPr lvl="0"/>
            <a:r>
              <a:rPr lang="en-US" sz="2800" dirty="0"/>
              <a:t>Feature requirements for a new tool</a:t>
            </a:r>
            <a:endParaRPr lang="en-CA" sz="2800" dirty="0"/>
          </a:p>
          <a:p>
            <a:pPr lvl="0"/>
            <a:r>
              <a:rPr lang="en-US" sz="2800" dirty="0"/>
              <a:t>Support </a:t>
            </a:r>
            <a:r>
              <a:rPr lang="en-US" sz="2800" dirty="0" smtClean="0"/>
              <a:t>needs</a:t>
            </a:r>
          </a:p>
          <a:p>
            <a:pPr lvl="0"/>
            <a:r>
              <a:rPr lang="en-US" sz="2800" dirty="0" smtClean="0"/>
              <a:t>Current expense on event tools</a:t>
            </a:r>
            <a:endParaRPr lang="en-CA"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Major findings</a:t>
            </a:r>
            <a:endParaRPr lang="en-CA" dirty="0"/>
          </a:p>
        </p:txBody>
      </p:sp>
      <p:sp>
        <p:nvSpPr>
          <p:cNvPr id="3" name="Text Placeholder 2"/>
          <p:cNvSpPr>
            <a:spLocks noGrp="1"/>
          </p:cNvSpPr>
          <p:nvPr>
            <p:ph type="body" sz="quarter" idx="12"/>
          </p:nvPr>
        </p:nvSpPr>
        <p:spPr/>
        <p:txBody>
          <a:bodyPr/>
          <a:lstStyle/>
          <a:p>
            <a:pPr lvl="0"/>
            <a:r>
              <a:rPr lang="en-US" sz="2800" dirty="0" smtClean="0"/>
              <a:t>Current event management tool </a:t>
            </a:r>
            <a:r>
              <a:rPr lang="en-US" sz="2800" dirty="0"/>
              <a:t>used</a:t>
            </a:r>
            <a:endParaRPr lang="en-CA" sz="2800" dirty="0"/>
          </a:p>
          <a:p>
            <a:pPr lvl="0"/>
            <a:r>
              <a:rPr lang="en-US" sz="2800" dirty="0"/>
              <a:t>Issues with current tool</a:t>
            </a:r>
            <a:endParaRPr lang="en-CA" sz="2800" dirty="0"/>
          </a:p>
          <a:p>
            <a:pPr lvl="0"/>
            <a:r>
              <a:rPr lang="en-US" sz="2800" dirty="0"/>
              <a:t>Benefits of current tool</a:t>
            </a:r>
            <a:endParaRPr lang="en-CA" sz="2800" dirty="0"/>
          </a:p>
          <a:p>
            <a:pPr lvl="0"/>
            <a:r>
              <a:rPr lang="en-US" sz="2800" dirty="0"/>
              <a:t>Current spend</a:t>
            </a:r>
            <a:endParaRPr lang="en-CA" sz="2800" dirty="0"/>
          </a:p>
          <a:p>
            <a:pPr lvl="0"/>
            <a:r>
              <a:rPr lang="en-US" sz="2800" dirty="0"/>
              <a:t>Required features for a new tool</a:t>
            </a:r>
            <a:endParaRPr lang="en-CA" sz="2800" dirty="0"/>
          </a:p>
          <a:p>
            <a:endParaRPr lang="en-CA" dirty="0"/>
          </a:p>
        </p:txBody>
      </p:sp>
    </p:spTree>
    <p:extLst>
      <p:ext uri="{BB962C8B-B14F-4D97-AF65-F5344CB8AC3E}">
        <p14:creationId xmlns:p14="http://schemas.microsoft.com/office/powerpoint/2010/main" val="1496086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401933338"/>
              </p:ext>
            </p:extLst>
          </p:nvPr>
        </p:nvGraphicFramePr>
        <p:xfrm>
          <a:off x="251520" y="1250865"/>
          <a:ext cx="7788613" cy="51383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1"/>
          </p:nvPr>
        </p:nvSpPr>
        <p:spPr>
          <a:xfrm>
            <a:off x="438954" y="627534"/>
            <a:ext cx="7877462" cy="623331"/>
          </a:xfrm>
        </p:spPr>
        <p:txBody>
          <a:bodyPr/>
          <a:lstStyle/>
          <a:p>
            <a:r>
              <a:rPr lang="en-CA" dirty="0" smtClean="0"/>
              <a:t>Current Event tool</a:t>
            </a:r>
            <a:endParaRPr lang="en-CA" dirty="0"/>
          </a:p>
        </p:txBody>
      </p:sp>
    </p:spTree>
    <p:extLst>
      <p:ext uri="{BB962C8B-B14F-4D97-AF65-F5344CB8AC3E}">
        <p14:creationId xmlns:p14="http://schemas.microsoft.com/office/powerpoint/2010/main" val="1553518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CA" dirty="0" smtClean="0"/>
              <a:t>Satisfaction</a:t>
            </a:r>
            <a:endParaRPr lang="en-CA" dirty="0"/>
          </a:p>
        </p:txBody>
      </p:sp>
      <p:graphicFrame>
        <p:nvGraphicFramePr>
          <p:cNvPr id="6" name="Chart 5"/>
          <p:cNvGraphicFramePr>
            <a:graphicFrameLocks/>
          </p:cNvGraphicFramePr>
          <p:nvPr>
            <p:extLst>
              <p:ext uri="{D42A27DB-BD31-4B8C-83A1-F6EECF244321}">
                <p14:modId xmlns:p14="http://schemas.microsoft.com/office/powerpoint/2010/main" val="138812258"/>
              </p:ext>
            </p:extLst>
          </p:nvPr>
        </p:nvGraphicFramePr>
        <p:xfrm>
          <a:off x="466398" y="1556792"/>
          <a:ext cx="7561986"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818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8954" y="627534"/>
            <a:ext cx="7877462" cy="623331"/>
          </a:xfrm>
        </p:spPr>
        <p:txBody>
          <a:bodyPr/>
          <a:lstStyle/>
          <a:p>
            <a:r>
              <a:rPr lang="en-CA" dirty="0" smtClean="0"/>
              <a:t>Issues with current tool</a:t>
            </a:r>
            <a:endParaRPr lang="en-CA" dirty="0"/>
          </a:p>
        </p:txBody>
      </p:sp>
      <p:graphicFrame>
        <p:nvGraphicFramePr>
          <p:cNvPr id="11" name="Chart 10"/>
          <p:cNvGraphicFramePr>
            <a:graphicFrameLocks/>
          </p:cNvGraphicFramePr>
          <p:nvPr>
            <p:extLst>
              <p:ext uri="{D42A27DB-BD31-4B8C-83A1-F6EECF244321}">
                <p14:modId xmlns:p14="http://schemas.microsoft.com/office/powerpoint/2010/main" val="4233048373"/>
              </p:ext>
            </p:extLst>
          </p:nvPr>
        </p:nvGraphicFramePr>
        <p:xfrm>
          <a:off x="251520" y="1250865"/>
          <a:ext cx="7848872" cy="5418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0359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8954" y="627534"/>
            <a:ext cx="7877462" cy="623331"/>
          </a:xfrm>
        </p:spPr>
        <p:txBody>
          <a:bodyPr/>
          <a:lstStyle/>
          <a:p>
            <a:r>
              <a:rPr lang="en-CA" dirty="0" smtClean="0"/>
              <a:t>Current spend</a:t>
            </a:r>
            <a:endParaRPr lang="en-CA" dirty="0"/>
          </a:p>
        </p:txBody>
      </p:sp>
      <p:graphicFrame>
        <p:nvGraphicFramePr>
          <p:cNvPr id="4" name="Chart 3"/>
          <p:cNvGraphicFramePr>
            <a:graphicFrameLocks/>
          </p:cNvGraphicFramePr>
          <p:nvPr>
            <p:extLst>
              <p:ext uri="{D42A27DB-BD31-4B8C-83A1-F6EECF244321}">
                <p14:modId xmlns:p14="http://schemas.microsoft.com/office/powerpoint/2010/main" val="545543614"/>
              </p:ext>
            </p:extLst>
          </p:nvPr>
        </p:nvGraphicFramePr>
        <p:xfrm>
          <a:off x="467544" y="1340768"/>
          <a:ext cx="7920880"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2641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1"/>
          </p:nvPr>
        </p:nvSpPr>
        <p:spPr>
          <a:xfrm>
            <a:off x="438954" y="627534"/>
            <a:ext cx="7877462" cy="623331"/>
          </a:xfrm>
        </p:spPr>
        <p:txBody>
          <a:bodyPr/>
          <a:lstStyle/>
          <a:p>
            <a:r>
              <a:rPr lang="en-CA" dirty="0" smtClean="0"/>
              <a:t>Top Required features</a:t>
            </a:r>
            <a:endParaRPr lang="en-CA" dirty="0"/>
          </a:p>
        </p:txBody>
      </p:sp>
      <p:graphicFrame>
        <p:nvGraphicFramePr>
          <p:cNvPr id="7" name="Chart 6"/>
          <p:cNvGraphicFramePr>
            <a:graphicFrameLocks/>
          </p:cNvGraphicFramePr>
          <p:nvPr>
            <p:extLst>
              <p:ext uri="{D42A27DB-BD31-4B8C-83A1-F6EECF244321}">
                <p14:modId xmlns:p14="http://schemas.microsoft.com/office/powerpoint/2010/main" val="2270043362"/>
              </p:ext>
            </p:extLst>
          </p:nvPr>
        </p:nvGraphicFramePr>
        <p:xfrm>
          <a:off x="463362" y="1250865"/>
          <a:ext cx="8088899" cy="5281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4235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319085a7-2bb8-4cb0-a1e7-b5f1ddd48919">MSXPUVT3F3PM-1869997403-13</_dlc_DocId>
    <_dlc_DocIdUrl xmlns="319085a7-2bb8-4cb0-a1e7-b5f1ddd48919">
      <Url>https://projects.shareit.it.ubc.ca/projects/edes/_layouts/15/DocIdRedir.aspx?ID=MSXPUVT3F3PM-1869997403-13</Url>
      <Description>MSXPUVT3F3PM-1869997403-13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E4D8B2AD64CC4497981C950411C227" ma:contentTypeVersion="0" ma:contentTypeDescription="Create a new document." ma:contentTypeScope="" ma:versionID="c945a8f0111d5900689bbb7d467adeca">
  <xsd:schema xmlns:xsd="http://www.w3.org/2001/XMLSchema" xmlns:xs="http://www.w3.org/2001/XMLSchema" xmlns:p="http://schemas.microsoft.com/office/2006/metadata/properties" xmlns:ns2="319085a7-2bb8-4cb0-a1e7-b5f1ddd48919" targetNamespace="http://schemas.microsoft.com/office/2006/metadata/properties" ma:root="true" ma:fieldsID="27344c94091a2728539fa7fdab2c7905" ns2:_="">
    <xsd:import namespace="319085a7-2bb8-4cb0-a1e7-b5f1ddd4891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085a7-2bb8-4cb0-a1e7-b5f1ddd4891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C442519-2482-4646-9A30-D7D7CEFF8E64}">
  <ds:schemaRefs>
    <ds:schemaRef ds:uri="http://schemas.microsoft.com/sharepoint/v3/contenttype/forms"/>
  </ds:schemaRefs>
</ds:datastoreItem>
</file>

<file path=customXml/itemProps2.xml><?xml version="1.0" encoding="utf-8"?>
<ds:datastoreItem xmlns:ds="http://schemas.openxmlformats.org/officeDocument/2006/customXml" ds:itemID="{6267FA73-AAE5-49BD-B0BE-91A069A851D7}">
  <ds:schemaRef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319085a7-2bb8-4cb0-a1e7-b5f1ddd48919"/>
    <ds:schemaRef ds:uri="http://purl.org/dc/elements/1.1/"/>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E6034BC-3304-4C29-B9A9-9502D8FA4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9085a7-2bb8-4cb0-a1e7-b5f1ddd489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DF542E7-F84E-4E3D-8D5F-268BB1D16E8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6530</TotalTime>
  <Words>387</Words>
  <Application>Microsoft Office PowerPoint</Application>
  <PresentationFormat>On-screen Show (4:3)</PresentationFormat>
  <Paragraphs>67</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PGothic</vt:lpstr>
      <vt:lpstr>MS PGothic</vt:lpstr>
      <vt:lpstr>Arial</vt:lpstr>
      <vt:lpstr>Calibri</vt:lpstr>
      <vt:lpstr>Calibri Light</vt:lpstr>
      <vt:lpstr>Courier New</vt:lpstr>
      <vt:lpstr>Whitney Bold</vt:lpstr>
      <vt:lpstr>Whitney Book</vt:lpstr>
      <vt:lpstr>WhitneyHTF-Bold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Theme template slides</dc:title>
  <dc:creator>Ann Goncalves</dc:creator>
  <cp:lastModifiedBy>LeBlanc, Jennifer</cp:lastModifiedBy>
  <cp:revision>329</cp:revision>
  <cp:lastPrinted>2015-09-29T17:52:21Z</cp:lastPrinted>
  <dcterms:created xsi:type="dcterms:W3CDTF">2010-06-15T20:07:28Z</dcterms:created>
  <dcterms:modified xsi:type="dcterms:W3CDTF">2018-06-20T17:51:51Z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fe6ae1be-e97a-4e71-a320-928f10270b2f</vt:lpwstr>
  </property>
  <property fmtid="{D5CDD505-2E9C-101B-9397-08002B2CF9AE}" pid="3" name="ContentTypeId">
    <vt:lpwstr>0x0101007BE4D8B2AD64CC4497981C950411C227</vt:lpwstr>
  </property>
</Properties>
</file>