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3"/>
  </p:notesMasterIdLst>
  <p:handoutMasterIdLst>
    <p:handoutMasterId r:id="rId24"/>
  </p:handoutMasterIdLst>
  <p:sldIdLst>
    <p:sldId id="352" r:id="rId6"/>
    <p:sldId id="370" r:id="rId7"/>
    <p:sldId id="371" r:id="rId8"/>
    <p:sldId id="372" r:id="rId9"/>
    <p:sldId id="387" r:id="rId10"/>
    <p:sldId id="383" r:id="rId11"/>
    <p:sldId id="384" r:id="rId12"/>
    <p:sldId id="382" r:id="rId13"/>
    <p:sldId id="394" r:id="rId14"/>
    <p:sldId id="395" r:id="rId15"/>
    <p:sldId id="389" r:id="rId16"/>
    <p:sldId id="388" r:id="rId17"/>
    <p:sldId id="390" r:id="rId18"/>
    <p:sldId id="391" r:id="rId19"/>
    <p:sldId id="392" r:id="rId20"/>
    <p:sldId id="393" r:id="rId21"/>
    <p:sldId id="345" r:id="rId22"/>
  </p:sldIdLst>
  <p:sldSz cx="9144000" cy="6858000" type="screen4x3"/>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1584">
          <p15:clr>
            <a:srgbClr val="A4A3A4"/>
          </p15:clr>
        </p15:guide>
        <p15:guide id="3" orient="horz" pos="1296">
          <p15:clr>
            <a:srgbClr val="A4A3A4"/>
          </p15:clr>
        </p15:guide>
        <p15:guide id="4" orient="horz" pos="1008">
          <p15:clr>
            <a:srgbClr val="A4A3A4"/>
          </p15:clr>
        </p15:guide>
        <p15:guide id="5" orient="horz" pos="1440">
          <p15:clr>
            <a:srgbClr val="A4A3A4"/>
          </p15:clr>
        </p15:guide>
        <p15:guide id="6" orient="horz" pos="1872">
          <p15:clr>
            <a:srgbClr val="A4A3A4"/>
          </p15:clr>
        </p15:guide>
        <p15:guide id="7" orient="horz" pos="1728">
          <p15:clr>
            <a:srgbClr val="A4A3A4"/>
          </p15:clr>
        </p15:guide>
        <p15:guide id="8" orient="horz" pos="1152">
          <p15:clr>
            <a:srgbClr val="A4A3A4"/>
          </p15:clr>
        </p15:guide>
        <p15:guide id="9" pos="2880">
          <p15:clr>
            <a:srgbClr val="A4A3A4"/>
          </p15:clr>
        </p15:guide>
        <p15:guide id="10" pos="1728">
          <p15:clr>
            <a:srgbClr val="A4A3A4"/>
          </p15:clr>
        </p15:guide>
        <p15:guide id="11" pos="721">
          <p15:clr>
            <a:srgbClr val="A4A3A4"/>
          </p15:clr>
        </p15:guide>
        <p15:guide id="12" pos="1144">
          <p15:clr>
            <a:srgbClr val="A4A3A4"/>
          </p15:clr>
        </p15:guide>
        <p15:guide id="13" pos="3455">
          <p15:clr>
            <a:srgbClr val="A4A3A4"/>
          </p15:clr>
        </p15:guide>
        <p15:guide id="14" pos="5184">
          <p15:clr>
            <a:srgbClr val="A4A3A4"/>
          </p15:clr>
        </p15:guide>
        <p15:guide id="15" pos="2305">
          <p15:clr>
            <a:srgbClr val="A4A3A4"/>
          </p15:clr>
        </p15:guide>
        <p15:guide id="16" pos="40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23C"/>
    <a:srgbClr val="0680FF"/>
    <a:srgbClr val="0C2344"/>
    <a:srgbClr val="001835"/>
    <a:srgbClr val="121A2C"/>
    <a:srgbClr val="0E1523"/>
    <a:srgbClr val="0B1934"/>
    <a:srgbClr val="253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0" autoAdjust="0"/>
    <p:restoredTop sz="94639" autoAdjust="0"/>
  </p:normalViewPr>
  <p:slideViewPr>
    <p:cSldViewPr snapToObjects="1">
      <p:cViewPr>
        <p:scale>
          <a:sx n="91" d="100"/>
          <a:sy n="91" d="100"/>
        </p:scale>
        <p:origin x="66" y="-450"/>
      </p:cViewPr>
      <p:guideLst>
        <p:guide orient="horz" pos="2160"/>
        <p:guide orient="horz" pos="1584"/>
        <p:guide orient="horz" pos="1296"/>
        <p:guide orient="horz" pos="1008"/>
        <p:guide orient="horz" pos="1440"/>
        <p:guide orient="horz" pos="1872"/>
        <p:guide orient="horz" pos="1728"/>
        <p:guide orient="horz" pos="1152"/>
        <p:guide pos="2880"/>
        <p:guide pos="1728"/>
        <p:guide pos="721"/>
        <p:guide pos="1144"/>
        <p:guide pos="3455"/>
        <p:guide pos="5184"/>
        <p:guide pos="2305"/>
        <p:guide pos="4035"/>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0"/>
    </p:cViewPr>
  </p:sorterViewPr>
  <p:notesViewPr>
    <p:cSldViewPr snapToObjects="1">
      <p:cViewPr varScale="1">
        <p:scale>
          <a:sx n="100" d="100"/>
          <a:sy n="100" d="100"/>
        </p:scale>
        <p:origin x="-428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7.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1.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2.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3.bin"/></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'Mass Mailout Tool Survey Analys'!$G$4:$G$5</c:f>
              <c:strCache>
                <c:ptCount val="2"/>
                <c:pt idx="0">
                  <c:v>FIPPA-compliant</c:v>
                </c:pt>
                <c:pt idx="1">
                  <c:v>non-compliant</c:v>
                </c:pt>
              </c:strCache>
            </c:strRef>
          </c:cat>
          <c:val>
            <c:numRef>
              <c:f>'Mass Mailout Tool Survey Analys'!$H$4:$H$5</c:f>
              <c:numCache>
                <c:formatCode>0%</c:formatCode>
                <c:ptCount val="2"/>
                <c:pt idx="0">
                  <c:v>0.67</c:v>
                </c:pt>
                <c:pt idx="1">
                  <c:v>0.33</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26"/>
            <c:invertIfNegative val="0"/>
            <c:bubble3D val="0"/>
            <c:spPr>
              <a:solidFill>
                <a:srgbClr val="002040">
                  <a:lumMod val="25000"/>
                  <a:lumOff val="75000"/>
                </a:srgbClr>
              </a:solidFill>
              <a:ln>
                <a:noFill/>
              </a:ln>
              <a:effectLst/>
            </c:spPr>
          </c:dPt>
          <c:dPt>
            <c:idx val="27"/>
            <c:invertIfNegative val="0"/>
            <c:bubble3D val="0"/>
            <c:spPr>
              <a:solidFill>
                <a:srgbClr val="002040">
                  <a:lumMod val="25000"/>
                  <a:lumOff val="75000"/>
                </a:srgbClr>
              </a:solidFill>
              <a:ln>
                <a:noFill/>
              </a:ln>
              <a:effectLst/>
            </c:spPr>
          </c:dPt>
          <c:dPt>
            <c:idx val="28"/>
            <c:invertIfNegative val="0"/>
            <c:bubble3D val="0"/>
            <c:spPr>
              <a:solidFill>
                <a:srgbClr val="002040">
                  <a:lumMod val="25000"/>
                  <a:lumOff val="75000"/>
                </a:srgbClr>
              </a:solidFill>
              <a:ln>
                <a:noFill/>
              </a:ln>
              <a:effectLst/>
            </c:spPr>
          </c:dPt>
          <c:dPt>
            <c:idx val="29"/>
            <c:invertIfNegative val="0"/>
            <c:bubble3D val="0"/>
            <c:spPr>
              <a:solidFill>
                <a:srgbClr val="002040">
                  <a:lumMod val="10000"/>
                  <a:lumOff val="90000"/>
                </a:srgbClr>
              </a:solidFill>
              <a:ln>
                <a:noFill/>
              </a:ln>
              <a:effectLst/>
            </c:spPr>
          </c:dPt>
          <c:dPt>
            <c:idx val="30"/>
            <c:invertIfNegative val="0"/>
            <c:bubble3D val="0"/>
            <c:spPr>
              <a:solidFill>
                <a:srgbClr val="002040">
                  <a:lumMod val="10000"/>
                  <a:lumOff val="90000"/>
                </a:srgbClr>
              </a:solidFill>
              <a:ln>
                <a:noFill/>
              </a:ln>
              <a:effectLst/>
            </c:spPr>
          </c:dPt>
          <c:dPt>
            <c:idx val="31"/>
            <c:invertIfNegative val="0"/>
            <c:bubble3D val="0"/>
            <c:spPr>
              <a:solidFill>
                <a:srgbClr val="002040">
                  <a:lumMod val="10000"/>
                  <a:lumOff val="90000"/>
                </a:srgbClr>
              </a:solidFill>
              <a:ln>
                <a:noFill/>
              </a:ln>
              <a:effectLst/>
            </c:spPr>
          </c:dPt>
          <c:cat>
            <c:strRef>
              <c:f>'Mass Mailout Tool Survey Analys'!$A$87:$A$118</c:f>
              <c:strCache>
                <c:ptCount val="32"/>
                <c:pt idx="0">
                  <c:v>Attachments Capability</c:v>
                </c:pt>
                <c:pt idx="1">
                  <c:v>Billing Cycle</c:v>
                </c:pt>
                <c:pt idx="2">
                  <c:v>Customizable Autoresponders</c:v>
                </c:pt>
                <c:pt idx="3">
                  <c:v>Forward to a Friend</c:v>
                </c:pt>
                <c:pt idx="4">
                  <c:v>Profile Data</c:v>
                </c:pt>
                <c:pt idx="5">
                  <c:v>Sign Up Forms</c:v>
                </c:pt>
                <c:pt idx="6">
                  <c:v>Aesthetically Pleasing</c:v>
                </c:pt>
                <c:pt idx="7">
                  <c:v>Customizable Fields</c:v>
                </c:pt>
                <c:pt idx="8">
                  <c:v>Printable / PDF</c:v>
                </c:pt>
                <c:pt idx="9">
                  <c:v>Archiving</c:v>
                </c:pt>
                <c:pt idx="10">
                  <c:v>Training / Online Materials</c:v>
                </c:pt>
                <c:pt idx="11">
                  <c:v>Accessibilty Requirements</c:v>
                </c:pt>
                <c:pt idx="12">
                  <c:v>View Email in HTML</c:v>
                </c:pt>
                <c:pt idx="13">
                  <c:v>Survey Capability</c:v>
                </c:pt>
                <c:pt idx="14">
                  <c:v>Handle Large Volume</c:v>
                </c:pt>
                <c:pt idx="15">
                  <c:v>Spam Filter Compatible</c:v>
                </c:pt>
                <c:pt idx="16">
                  <c:v>Email scheduling</c:v>
                </c:pt>
                <c:pt idx="17">
                  <c:v>Digital Asset / Media Upload</c:v>
                </c:pt>
                <c:pt idx="18">
                  <c:v>Multi-User</c:v>
                </c:pt>
                <c:pt idx="19">
                  <c:v>Cost Effective</c:v>
                </c:pt>
                <c:pt idx="20">
                  <c:v>FIPPA / Canadian Servers</c:v>
                </c:pt>
                <c:pt idx="21">
                  <c:v>Mobile / Responsive</c:v>
                </c:pt>
                <c:pt idx="22">
                  <c:v>HTML Editor</c:v>
                </c:pt>
                <c:pt idx="23">
                  <c:v>Stable / Reliable</c:v>
                </c:pt>
                <c:pt idx="24">
                  <c:v>Test Emails</c:v>
                </c:pt>
                <c:pt idx="25">
                  <c:v>Good Customer Service</c:v>
                </c:pt>
                <c:pt idx="26">
                  <c:v>WYSIWYG Editor</c:v>
                </c:pt>
                <c:pt idx="27">
                  <c:v>Integration</c:v>
                </c:pt>
                <c:pt idx="28">
                  <c:v>Easy to Use</c:v>
                </c:pt>
                <c:pt idx="29">
                  <c:v>Reporting</c:v>
                </c:pt>
                <c:pt idx="30">
                  <c:v>Templates</c:v>
                </c:pt>
                <c:pt idx="31">
                  <c:v>Mail Lists</c:v>
                </c:pt>
              </c:strCache>
            </c:strRef>
          </c:cat>
          <c:val>
            <c:numRef>
              <c:f>'Mass Mailout Tool Survey Analys'!$B$87:$B$118</c:f>
              <c:numCache>
                <c:formatCode>General</c:formatCode>
                <c:ptCount val="32"/>
                <c:pt idx="0">
                  <c:v>1</c:v>
                </c:pt>
                <c:pt idx="1">
                  <c:v>1</c:v>
                </c:pt>
                <c:pt idx="2">
                  <c:v>1</c:v>
                </c:pt>
                <c:pt idx="3">
                  <c:v>1</c:v>
                </c:pt>
                <c:pt idx="4">
                  <c:v>1</c:v>
                </c:pt>
                <c:pt idx="5">
                  <c:v>2</c:v>
                </c:pt>
                <c:pt idx="6">
                  <c:v>2</c:v>
                </c:pt>
                <c:pt idx="7">
                  <c:v>2</c:v>
                </c:pt>
                <c:pt idx="8">
                  <c:v>2</c:v>
                </c:pt>
                <c:pt idx="9">
                  <c:v>3</c:v>
                </c:pt>
                <c:pt idx="10">
                  <c:v>3</c:v>
                </c:pt>
                <c:pt idx="11">
                  <c:v>3</c:v>
                </c:pt>
                <c:pt idx="12">
                  <c:v>4</c:v>
                </c:pt>
                <c:pt idx="13">
                  <c:v>4</c:v>
                </c:pt>
                <c:pt idx="14">
                  <c:v>5</c:v>
                </c:pt>
                <c:pt idx="15">
                  <c:v>6</c:v>
                </c:pt>
                <c:pt idx="16">
                  <c:v>10</c:v>
                </c:pt>
                <c:pt idx="17">
                  <c:v>10</c:v>
                </c:pt>
                <c:pt idx="18">
                  <c:v>11</c:v>
                </c:pt>
                <c:pt idx="19">
                  <c:v>11</c:v>
                </c:pt>
                <c:pt idx="20">
                  <c:v>12</c:v>
                </c:pt>
                <c:pt idx="21">
                  <c:v>12</c:v>
                </c:pt>
                <c:pt idx="22">
                  <c:v>13</c:v>
                </c:pt>
                <c:pt idx="23">
                  <c:v>13</c:v>
                </c:pt>
                <c:pt idx="24">
                  <c:v>14</c:v>
                </c:pt>
                <c:pt idx="25">
                  <c:v>15</c:v>
                </c:pt>
                <c:pt idx="26">
                  <c:v>21</c:v>
                </c:pt>
                <c:pt idx="27">
                  <c:v>31</c:v>
                </c:pt>
                <c:pt idx="28">
                  <c:v>39</c:v>
                </c:pt>
                <c:pt idx="29">
                  <c:v>58</c:v>
                </c:pt>
                <c:pt idx="30">
                  <c:v>65</c:v>
                </c:pt>
                <c:pt idx="31">
                  <c:v>70</c:v>
                </c:pt>
              </c:numCache>
            </c:numRef>
          </c:val>
        </c:ser>
        <c:dLbls>
          <c:showLegendKey val="0"/>
          <c:showVal val="0"/>
          <c:showCatName val="0"/>
          <c:showSerName val="0"/>
          <c:showPercent val="0"/>
          <c:showBubbleSize val="0"/>
        </c:dLbls>
        <c:gapWidth val="182"/>
        <c:axId val="449054616"/>
        <c:axId val="449055008"/>
      </c:barChart>
      <c:catAx>
        <c:axId val="449054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9055008"/>
        <c:crosses val="autoZero"/>
        <c:auto val="1"/>
        <c:lblAlgn val="ctr"/>
        <c:lblOffset val="100"/>
        <c:noMultiLvlLbl val="0"/>
      </c:catAx>
      <c:valAx>
        <c:axId val="4490550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90546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34909496563389"/>
          <c:y val="3.7817202956292845E-2"/>
          <c:w val="0.84230552106948797"/>
          <c:h val="0.92145039395401185"/>
        </c:manualLayout>
      </c:layout>
      <c:barChart>
        <c:barDir val="bar"/>
        <c:grouping val="clustered"/>
        <c:varyColors val="0"/>
        <c:ser>
          <c:idx val="0"/>
          <c:order val="0"/>
          <c:spPr>
            <a:solidFill>
              <a:schemeClr val="accent1"/>
            </a:solidFill>
            <a:ln>
              <a:noFill/>
            </a:ln>
            <a:effectLst/>
          </c:spPr>
          <c:invertIfNegative val="0"/>
          <c:dPt>
            <c:idx val="4"/>
            <c:invertIfNegative val="0"/>
            <c:bubble3D val="0"/>
            <c:spPr>
              <a:solidFill>
                <a:srgbClr val="92D050"/>
              </a:solidFill>
              <a:ln>
                <a:solidFill>
                  <a:schemeClr val="accent6"/>
                </a:solidFill>
              </a:ln>
              <a:effectLst/>
            </c:spPr>
          </c:dPt>
          <c:dPt>
            <c:idx val="5"/>
            <c:invertIfNegative val="0"/>
            <c:bubble3D val="0"/>
            <c:spPr>
              <a:solidFill>
                <a:srgbClr val="92D050"/>
              </a:solidFill>
              <a:ln>
                <a:solidFill>
                  <a:schemeClr val="accent6"/>
                </a:solidFill>
              </a:ln>
              <a:effectLst/>
            </c:spPr>
          </c:dPt>
          <c:dPt>
            <c:idx val="7"/>
            <c:invertIfNegative val="0"/>
            <c:bubble3D val="0"/>
            <c:spPr>
              <a:solidFill>
                <a:srgbClr val="92D050"/>
              </a:solidFill>
              <a:ln>
                <a:solidFill>
                  <a:schemeClr val="accent6"/>
                </a:solidFill>
              </a:ln>
              <a:effectLst/>
            </c:spPr>
          </c:dPt>
          <c:dPt>
            <c:idx val="8"/>
            <c:invertIfNegative val="0"/>
            <c:bubble3D val="0"/>
            <c:spPr>
              <a:solidFill>
                <a:srgbClr val="92D050"/>
              </a:solidFill>
              <a:ln>
                <a:solidFill>
                  <a:schemeClr val="accent6"/>
                </a:solidFill>
              </a:ln>
              <a:effectLst/>
            </c:spPr>
          </c:dPt>
          <c:dPt>
            <c:idx val="9"/>
            <c:invertIfNegative val="0"/>
            <c:bubble3D val="0"/>
            <c:spPr>
              <a:solidFill>
                <a:srgbClr val="92D050"/>
              </a:solidFill>
              <a:ln>
                <a:solidFill>
                  <a:schemeClr val="accent6"/>
                </a:solidFill>
              </a:ln>
              <a:effectLst/>
            </c:spPr>
          </c:dPt>
          <c:dPt>
            <c:idx val="10"/>
            <c:invertIfNegative val="0"/>
            <c:bubble3D val="0"/>
            <c:spPr>
              <a:solidFill>
                <a:srgbClr val="92D050"/>
              </a:solidFill>
              <a:ln>
                <a:noFill/>
              </a:ln>
              <a:effectLst/>
            </c:spPr>
          </c:dPt>
          <c:dPt>
            <c:idx val="15"/>
            <c:invertIfNegative val="0"/>
            <c:bubble3D val="0"/>
            <c:spPr>
              <a:solidFill>
                <a:srgbClr val="92D050"/>
              </a:solidFill>
              <a:ln>
                <a:noFill/>
              </a:ln>
              <a:effectLst/>
            </c:spPr>
          </c:dPt>
          <c:cat>
            <c:strRef>
              <c:f>'Mass Mailout Tool Survey Analys'!$A$11:$A$27</c:f>
              <c:strCache>
                <c:ptCount val="17"/>
                <c:pt idx="0">
                  <c:v>CiviMail</c:v>
                </c:pt>
                <c:pt idx="1">
                  <c:v>EzRecruit</c:v>
                </c:pt>
                <c:pt idx="2">
                  <c:v>GetResponse</c:v>
                </c:pt>
                <c:pt idx="3">
                  <c:v>PDFmachine</c:v>
                </c:pt>
                <c:pt idx="4">
                  <c:v>Sendit</c:v>
                </c:pt>
                <c:pt idx="5">
                  <c:v>Vertical Response</c:v>
                </c:pt>
                <c:pt idx="6">
                  <c:v>Wordpress</c:v>
                </c:pt>
                <c:pt idx="7">
                  <c:v>Constant Contact</c:v>
                </c:pt>
                <c:pt idx="8">
                  <c:v>iContact</c:v>
                </c:pt>
                <c:pt idx="9">
                  <c:v>Campaign Monitor</c:v>
                </c:pt>
                <c:pt idx="10">
                  <c:v>Emma</c:v>
                </c:pt>
                <c:pt idx="11">
                  <c:v>Outlook / ANDAR</c:v>
                </c:pt>
                <c:pt idx="12">
                  <c:v>Sendy</c:v>
                </c:pt>
                <c:pt idx="13">
                  <c:v>Engaging Networks</c:v>
                </c:pt>
                <c:pt idx="14">
                  <c:v>UBC Listserv / sList</c:v>
                </c:pt>
                <c:pt idx="15">
                  <c:v>MailChimp</c:v>
                </c:pt>
                <c:pt idx="16">
                  <c:v>Campaigner</c:v>
                </c:pt>
              </c:strCache>
            </c:strRef>
          </c:cat>
          <c:val>
            <c:numRef>
              <c:f>'Mass Mailout Tool Survey Analys'!$B$11:$B$27</c:f>
              <c:numCache>
                <c:formatCode>General</c:formatCode>
                <c:ptCount val="17"/>
                <c:pt idx="0">
                  <c:v>1</c:v>
                </c:pt>
                <c:pt idx="1">
                  <c:v>1</c:v>
                </c:pt>
                <c:pt idx="2">
                  <c:v>1</c:v>
                </c:pt>
                <c:pt idx="3">
                  <c:v>1</c:v>
                </c:pt>
                <c:pt idx="4">
                  <c:v>1</c:v>
                </c:pt>
                <c:pt idx="5">
                  <c:v>1</c:v>
                </c:pt>
                <c:pt idx="6">
                  <c:v>1</c:v>
                </c:pt>
                <c:pt idx="7">
                  <c:v>2</c:v>
                </c:pt>
                <c:pt idx="8">
                  <c:v>2</c:v>
                </c:pt>
                <c:pt idx="9">
                  <c:v>3</c:v>
                </c:pt>
                <c:pt idx="10">
                  <c:v>3</c:v>
                </c:pt>
                <c:pt idx="11">
                  <c:v>5</c:v>
                </c:pt>
                <c:pt idx="12">
                  <c:v>5</c:v>
                </c:pt>
                <c:pt idx="13">
                  <c:v>6</c:v>
                </c:pt>
                <c:pt idx="14">
                  <c:v>6</c:v>
                </c:pt>
                <c:pt idx="15">
                  <c:v>34</c:v>
                </c:pt>
                <c:pt idx="16">
                  <c:v>68</c:v>
                </c:pt>
              </c:numCache>
            </c:numRef>
          </c:val>
        </c:ser>
        <c:dLbls>
          <c:showLegendKey val="0"/>
          <c:showVal val="0"/>
          <c:showCatName val="0"/>
          <c:showSerName val="0"/>
          <c:showPercent val="0"/>
          <c:showBubbleSize val="0"/>
        </c:dLbls>
        <c:gapWidth val="182"/>
        <c:axId val="367522120"/>
        <c:axId val="367521336"/>
      </c:barChart>
      <c:catAx>
        <c:axId val="367522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7521336"/>
        <c:crosses val="autoZero"/>
        <c:auto val="1"/>
        <c:lblAlgn val="ctr"/>
        <c:lblOffset val="100"/>
        <c:noMultiLvlLbl val="0"/>
      </c:catAx>
      <c:valAx>
        <c:axId val="3675213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752212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'Mass Mailout Tool Survey Analys'!$H$26:$H$28</c:f>
              <c:strCache>
                <c:ptCount val="3"/>
                <c:pt idx="0">
                  <c:v>MailChimp</c:v>
                </c:pt>
                <c:pt idx="1">
                  <c:v>Campaigner</c:v>
                </c:pt>
                <c:pt idx="2">
                  <c:v>Other</c:v>
                </c:pt>
              </c:strCache>
            </c:strRef>
          </c:cat>
          <c:val>
            <c:numRef>
              <c:f>'Mass Mailout Tool Survey Analys'!$I$26:$I$28</c:f>
              <c:numCache>
                <c:formatCode>0%</c:formatCode>
                <c:ptCount val="3"/>
                <c:pt idx="0">
                  <c:v>0.24</c:v>
                </c:pt>
                <c:pt idx="1">
                  <c:v>0.48</c:v>
                </c:pt>
                <c:pt idx="2">
                  <c:v>0.28000000000000003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'Mass Mailout Tool Survey Analys'!$A$144:$A$148</c:f>
              <c:strCache>
                <c:ptCount val="5"/>
                <c:pt idx="0">
                  <c:v>Extremely Dissatisfied</c:v>
                </c:pt>
                <c:pt idx="1">
                  <c:v>Somewhat Dissatisfied</c:v>
                </c:pt>
                <c:pt idx="2">
                  <c:v>Neither Satisfied or Dissatisfied</c:v>
                </c:pt>
                <c:pt idx="3">
                  <c:v>Somewhat Satisfied</c:v>
                </c:pt>
                <c:pt idx="4">
                  <c:v>Extremely Satisfied</c:v>
                </c:pt>
              </c:strCache>
            </c:strRef>
          </c:cat>
          <c:val>
            <c:numRef>
              <c:f>'Mass Mailout Tool Survey Analys'!$B$144:$B$148</c:f>
              <c:numCache>
                <c:formatCode>0%</c:formatCode>
                <c:ptCount val="5"/>
                <c:pt idx="0">
                  <c:v>0.16911764705882354</c:v>
                </c:pt>
                <c:pt idx="1">
                  <c:v>0.36029411764705882</c:v>
                </c:pt>
                <c:pt idx="2">
                  <c:v>0.11029411764705882</c:v>
                </c:pt>
                <c:pt idx="3">
                  <c:v>0.22794117647058823</c:v>
                </c:pt>
                <c:pt idx="4">
                  <c:v>0.13235294117647059</c:v>
                </c:pt>
              </c:numCache>
            </c:numRef>
          </c:val>
        </c:ser>
        <c:dLbls>
          <c:showLegendKey val="0"/>
          <c:showVal val="0"/>
          <c:showCatName val="0"/>
          <c:showSerName val="0"/>
          <c:showPercent val="0"/>
          <c:showBubbleSize val="0"/>
        </c:dLbls>
        <c:gapWidth val="219"/>
        <c:overlap val="-27"/>
        <c:axId val="368416304"/>
        <c:axId val="368416696"/>
      </c:barChart>
      <c:catAx>
        <c:axId val="368416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8416696"/>
        <c:crosses val="autoZero"/>
        <c:auto val="1"/>
        <c:lblAlgn val="ctr"/>
        <c:lblOffset val="100"/>
        <c:noMultiLvlLbl val="0"/>
      </c:catAx>
      <c:valAx>
        <c:axId val="368416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841630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'Mass Mailout Tool Survey Analys'!$A$164</c:f>
              <c:strCache>
                <c:ptCount val="1"/>
                <c:pt idx="0">
                  <c:v>Satisfied</c:v>
                </c:pt>
              </c:strCache>
            </c:strRef>
          </c:tx>
          <c:spPr>
            <a:solidFill>
              <a:schemeClr val="accent2">
                <a:lumMod val="75000"/>
              </a:schemeClr>
            </a:solidFill>
            <a:ln>
              <a:noFill/>
            </a:ln>
            <a:effectLst/>
          </c:spPr>
          <c:invertIfNegative val="0"/>
          <c:cat>
            <c:strRef>
              <c:f>'Mass Mailout Tool Survey Analys'!$B$163:$F$163</c:f>
              <c:strCache>
                <c:ptCount val="5"/>
                <c:pt idx="0">
                  <c:v>Campaigner</c:v>
                </c:pt>
                <c:pt idx="1">
                  <c:v>MailChimp</c:v>
                </c:pt>
                <c:pt idx="2">
                  <c:v>Outlook/Listserv</c:v>
                </c:pt>
                <c:pt idx="3">
                  <c:v>Engaging Networks</c:v>
                </c:pt>
                <c:pt idx="4">
                  <c:v>Sendy</c:v>
                </c:pt>
              </c:strCache>
            </c:strRef>
          </c:cat>
          <c:val>
            <c:numRef>
              <c:f>'Mass Mailout Tool Survey Analys'!$B$164:$F$164</c:f>
              <c:numCache>
                <c:formatCode>0</c:formatCode>
                <c:ptCount val="5"/>
                <c:pt idx="0">
                  <c:v>10</c:v>
                </c:pt>
                <c:pt idx="1">
                  <c:v>24</c:v>
                </c:pt>
                <c:pt idx="2">
                  <c:v>3</c:v>
                </c:pt>
                <c:pt idx="3">
                  <c:v>2</c:v>
                </c:pt>
                <c:pt idx="4">
                  <c:v>3</c:v>
                </c:pt>
              </c:numCache>
            </c:numRef>
          </c:val>
        </c:ser>
        <c:ser>
          <c:idx val="1"/>
          <c:order val="1"/>
          <c:tx>
            <c:strRef>
              <c:f>'Mass Mailout Tool Survey Analys'!$A$165</c:f>
              <c:strCache>
                <c:ptCount val="1"/>
                <c:pt idx="0">
                  <c:v>Neither Satisfied or Dissatisfied</c:v>
                </c:pt>
              </c:strCache>
            </c:strRef>
          </c:tx>
          <c:spPr>
            <a:solidFill>
              <a:schemeClr val="accent1"/>
            </a:solidFill>
            <a:ln>
              <a:noFill/>
            </a:ln>
            <a:effectLst/>
          </c:spPr>
          <c:invertIfNegative val="0"/>
          <c:cat>
            <c:strRef>
              <c:f>'Mass Mailout Tool Survey Analys'!$B$163:$F$163</c:f>
              <c:strCache>
                <c:ptCount val="5"/>
                <c:pt idx="0">
                  <c:v>Campaigner</c:v>
                </c:pt>
                <c:pt idx="1">
                  <c:v>MailChimp</c:v>
                </c:pt>
                <c:pt idx="2">
                  <c:v>Outlook/Listserv</c:v>
                </c:pt>
                <c:pt idx="3">
                  <c:v>Engaging Networks</c:v>
                </c:pt>
                <c:pt idx="4">
                  <c:v>Sendy</c:v>
                </c:pt>
              </c:strCache>
            </c:strRef>
          </c:cat>
          <c:val>
            <c:numRef>
              <c:f>'Mass Mailout Tool Survey Analys'!$B$165:$F$165</c:f>
              <c:numCache>
                <c:formatCode>0</c:formatCode>
                <c:ptCount val="5"/>
                <c:pt idx="0">
                  <c:v>7</c:v>
                </c:pt>
                <c:pt idx="1">
                  <c:v>3</c:v>
                </c:pt>
                <c:pt idx="2">
                  <c:v>2</c:v>
                </c:pt>
                <c:pt idx="3">
                  <c:v>0</c:v>
                </c:pt>
                <c:pt idx="4">
                  <c:v>1</c:v>
                </c:pt>
              </c:numCache>
            </c:numRef>
          </c:val>
        </c:ser>
        <c:ser>
          <c:idx val="2"/>
          <c:order val="2"/>
          <c:tx>
            <c:strRef>
              <c:f>'Mass Mailout Tool Survey Analys'!$A$166</c:f>
              <c:strCache>
                <c:ptCount val="1"/>
                <c:pt idx="0">
                  <c:v>Dissatisfied</c:v>
                </c:pt>
              </c:strCache>
            </c:strRef>
          </c:tx>
          <c:spPr>
            <a:solidFill>
              <a:schemeClr val="accent5"/>
            </a:solidFill>
            <a:ln>
              <a:noFill/>
            </a:ln>
            <a:effectLst/>
          </c:spPr>
          <c:invertIfNegative val="0"/>
          <c:cat>
            <c:strRef>
              <c:f>'Mass Mailout Tool Survey Analys'!$B$163:$F$163</c:f>
              <c:strCache>
                <c:ptCount val="5"/>
                <c:pt idx="0">
                  <c:v>Campaigner</c:v>
                </c:pt>
                <c:pt idx="1">
                  <c:v>MailChimp</c:v>
                </c:pt>
                <c:pt idx="2">
                  <c:v>Outlook/Listserv</c:v>
                </c:pt>
                <c:pt idx="3">
                  <c:v>Engaging Networks</c:v>
                </c:pt>
                <c:pt idx="4">
                  <c:v>Sendy</c:v>
                </c:pt>
              </c:strCache>
            </c:strRef>
          </c:cat>
          <c:val>
            <c:numRef>
              <c:f>'Mass Mailout Tool Survey Analys'!$B$166:$F$166</c:f>
              <c:numCache>
                <c:formatCode>0</c:formatCode>
                <c:ptCount val="5"/>
                <c:pt idx="0">
                  <c:v>55</c:v>
                </c:pt>
                <c:pt idx="1">
                  <c:v>5</c:v>
                </c:pt>
                <c:pt idx="2">
                  <c:v>6</c:v>
                </c:pt>
                <c:pt idx="3">
                  <c:v>4</c:v>
                </c:pt>
                <c:pt idx="4">
                  <c:v>0</c:v>
                </c:pt>
              </c:numCache>
            </c:numRef>
          </c:val>
        </c:ser>
        <c:dLbls>
          <c:showLegendKey val="0"/>
          <c:showVal val="0"/>
          <c:showCatName val="0"/>
          <c:showSerName val="0"/>
          <c:showPercent val="0"/>
          <c:showBubbleSize val="0"/>
        </c:dLbls>
        <c:gapWidth val="219"/>
        <c:overlap val="-27"/>
        <c:axId val="368417480"/>
        <c:axId val="448373952"/>
      </c:barChart>
      <c:catAx>
        <c:axId val="368417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8373952"/>
        <c:crosses val="autoZero"/>
        <c:auto val="1"/>
        <c:lblAlgn val="ctr"/>
        <c:lblOffset val="100"/>
        <c:noMultiLvlLbl val="0"/>
      </c:catAx>
      <c:valAx>
        <c:axId val="448373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84174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13"/>
            <c:invertIfNegative val="0"/>
            <c:bubble3D val="0"/>
            <c:spPr>
              <a:solidFill>
                <a:srgbClr val="2E526B">
                  <a:lumMod val="20000"/>
                  <a:lumOff val="80000"/>
                </a:srgbClr>
              </a:solidFill>
              <a:ln>
                <a:noFill/>
              </a:ln>
              <a:effectLst/>
            </c:spPr>
          </c:dPt>
          <c:dPt>
            <c:idx val="14"/>
            <c:invertIfNegative val="0"/>
            <c:bubble3D val="0"/>
            <c:spPr>
              <a:solidFill>
                <a:srgbClr val="2E526B">
                  <a:lumMod val="20000"/>
                  <a:lumOff val="80000"/>
                </a:srgbClr>
              </a:solidFill>
              <a:ln>
                <a:noFill/>
              </a:ln>
              <a:effectLst/>
            </c:spPr>
          </c:dPt>
          <c:dPt>
            <c:idx val="15"/>
            <c:invertIfNegative val="0"/>
            <c:bubble3D val="0"/>
            <c:spPr>
              <a:solidFill>
                <a:srgbClr val="002040">
                  <a:lumMod val="25000"/>
                  <a:lumOff val="75000"/>
                </a:srgbClr>
              </a:solidFill>
              <a:ln>
                <a:noFill/>
              </a:ln>
              <a:effectLst/>
            </c:spPr>
          </c:dPt>
          <c:dPt>
            <c:idx val="16"/>
            <c:invertIfNegative val="0"/>
            <c:bubble3D val="0"/>
            <c:spPr>
              <a:solidFill>
                <a:srgbClr val="002040">
                  <a:lumMod val="25000"/>
                  <a:lumOff val="75000"/>
                </a:srgbClr>
              </a:solidFill>
              <a:ln>
                <a:noFill/>
              </a:ln>
              <a:effectLst/>
            </c:spPr>
          </c:dPt>
          <c:dPt>
            <c:idx val="17"/>
            <c:invertIfNegative val="0"/>
            <c:bubble3D val="0"/>
            <c:spPr>
              <a:solidFill>
                <a:srgbClr val="002040">
                  <a:lumMod val="25000"/>
                  <a:lumOff val="75000"/>
                </a:srgbClr>
              </a:solidFill>
              <a:ln>
                <a:noFill/>
              </a:ln>
              <a:effectLst/>
            </c:spPr>
          </c:dPt>
          <c:cat>
            <c:strRef>
              <c:f>'[Mass Mailout Tool Survey Analysis - May 1, 2018.csv]Graphs'!$A$34:$A$51</c:f>
              <c:strCache>
                <c:ptCount val="18"/>
                <c:pt idx="0">
                  <c:v>Slow</c:v>
                </c:pt>
                <c:pt idx="1">
                  <c:v>Migration Process</c:v>
                </c:pt>
                <c:pt idx="2">
                  <c:v>Cannot Handle Large Volume</c:v>
                </c:pt>
                <c:pt idx="3">
                  <c:v>Online Archive Limited</c:v>
                </c:pt>
                <c:pt idx="4">
                  <c:v>Rising Costs</c:v>
                </c:pt>
                <c:pt idx="5">
                  <c:v>Workflows</c:v>
                </c:pt>
                <c:pt idx="6">
                  <c:v>Mail Lists</c:v>
                </c:pt>
                <c:pt idx="7">
                  <c:v>US-based</c:v>
                </c:pt>
                <c:pt idx="8">
                  <c:v>Not Mobile Friendly</c:v>
                </c:pt>
                <c:pt idx="9">
                  <c:v>Looks like SPAM</c:v>
                </c:pt>
                <c:pt idx="10">
                  <c:v>Integration</c:v>
                </c:pt>
                <c:pt idx="11">
                  <c:v>WYSIWYG Editor</c:v>
                </c:pt>
                <c:pt idx="12">
                  <c:v>Unsunscribe Option</c:v>
                </c:pt>
                <c:pt idx="13">
                  <c:v>Limited Reporting</c:v>
                </c:pt>
                <c:pt idx="14">
                  <c:v>Bad Customer Support</c:v>
                </c:pt>
                <c:pt idx="15">
                  <c:v>Glitches/Errors/Slow</c:v>
                </c:pt>
                <c:pt idx="16">
                  <c:v>Not User Friendly</c:v>
                </c:pt>
                <c:pt idx="17">
                  <c:v>Templates</c:v>
                </c:pt>
              </c:strCache>
            </c:strRef>
          </c:cat>
          <c:val>
            <c:numRef>
              <c:f>'[Mass Mailout Tool Survey Analysis - May 1, 2018.csv]Graphs'!$B$34:$B$51</c:f>
              <c:numCache>
                <c:formatCode>General</c:formatCode>
                <c:ptCount val="18"/>
                <c:pt idx="0">
                  <c:v>1</c:v>
                </c:pt>
                <c:pt idx="1">
                  <c:v>1</c:v>
                </c:pt>
                <c:pt idx="2">
                  <c:v>1</c:v>
                </c:pt>
                <c:pt idx="3">
                  <c:v>1</c:v>
                </c:pt>
                <c:pt idx="4">
                  <c:v>3</c:v>
                </c:pt>
                <c:pt idx="5">
                  <c:v>3</c:v>
                </c:pt>
                <c:pt idx="6">
                  <c:v>3</c:v>
                </c:pt>
                <c:pt idx="7">
                  <c:v>3</c:v>
                </c:pt>
                <c:pt idx="8">
                  <c:v>4</c:v>
                </c:pt>
                <c:pt idx="9">
                  <c:v>4</c:v>
                </c:pt>
                <c:pt idx="10">
                  <c:v>6</c:v>
                </c:pt>
                <c:pt idx="11">
                  <c:v>7</c:v>
                </c:pt>
                <c:pt idx="12">
                  <c:v>9</c:v>
                </c:pt>
                <c:pt idx="13">
                  <c:v>16</c:v>
                </c:pt>
                <c:pt idx="14">
                  <c:v>16</c:v>
                </c:pt>
                <c:pt idx="15">
                  <c:v>27</c:v>
                </c:pt>
                <c:pt idx="16">
                  <c:v>30</c:v>
                </c:pt>
                <c:pt idx="17">
                  <c:v>32</c:v>
                </c:pt>
              </c:numCache>
            </c:numRef>
          </c:val>
        </c:ser>
        <c:dLbls>
          <c:showLegendKey val="0"/>
          <c:showVal val="0"/>
          <c:showCatName val="0"/>
          <c:showSerName val="0"/>
          <c:showPercent val="0"/>
          <c:showBubbleSize val="0"/>
        </c:dLbls>
        <c:gapWidth val="182"/>
        <c:axId val="448374736"/>
        <c:axId val="448375128"/>
      </c:barChart>
      <c:catAx>
        <c:axId val="448374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8375128"/>
        <c:crosses val="autoZero"/>
        <c:auto val="1"/>
        <c:lblAlgn val="ctr"/>
        <c:lblOffset val="100"/>
        <c:noMultiLvlLbl val="0"/>
      </c:catAx>
      <c:valAx>
        <c:axId val="4483751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837473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13"/>
            <c:invertIfNegative val="0"/>
            <c:bubble3D val="0"/>
            <c:spPr>
              <a:solidFill>
                <a:srgbClr val="486B7F">
                  <a:lumMod val="20000"/>
                  <a:lumOff val="80000"/>
                </a:srgbClr>
              </a:solidFill>
              <a:ln>
                <a:noFill/>
              </a:ln>
              <a:effectLst/>
            </c:spPr>
          </c:dPt>
          <c:dPt>
            <c:idx val="14"/>
            <c:invertIfNegative val="0"/>
            <c:bubble3D val="0"/>
            <c:spPr>
              <a:solidFill>
                <a:srgbClr val="486B7F">
                  <a:lumMod val="20000"/>
                  <a:lumOff val="80000"/>
                </a:srgbClr>
              </a:solidFill>
              <a:ln>
                <a:noFill/>
              </a:ln>
              <a:effectLst/>
            </c:spPr>
          </c:dPt>
          <c:dPt>
            <c:idx val="15"/>
            <c:invertIfNegative val="0"/>
            <c:bubble3D val="0"/>
            <c:spPr>
              <a:solidFill>
                <a:srgbClr val="002040">
                  <a:lumMod val="10000"/>
                  <a:lumOff val="90000"/>
                </a:srgbClr>
              </a:solidFill>
              <a:ln>
                <a:noFill/>
              </a:ln>
              <a:effectLst/>
            </c:spPr>
          </c:dPt>
          <c:dPt>
            <c:idx val="16"/>
            <c:invertIfNegative val="0"/>
            <c:bubble3D val="0"/>
            <c:spPr>
              <a:solidFill>
                <a:srgbClr val="002040">
                  <a:lumMod val="10000"/>
                  <a:lumOff val="90000"/>
                </a:srgbClr>
              </a:solidFill>
              <a:ln>
                <a:noFill/>
              </a:ln>
              <a:effectLst/>
            </c:spPr>
          </c:dPt>
          <c:cat>
            <c:strRef>
              <c:f>'Mass Mailout Tool Survey Analys'!$A$56:$A$72</c:f>
              <c:strCache>
                <c:ptCount val="17"/>
                <c:pt idx="0">
                  <c:v>In House</c:v>
                </c:pt>
                <c:pt idx="1">
                  <c:v>Canadian Based</c:v>
                </c:pt>
                <c:pt idx="2">
                  <c:v>Link Checker </c:v>
                </c:pt>
                <c:pt idx="3">
                  <c:v>Online Archive</c:v>
                </c:pt>
                <c:pt idx="4">
                  <c:v>A/B Testing</c:v>
                </c:pt>
                <c:pt idx="5">
                  <c:v>Mobile Friendly</c:v>
                </c:pt>
                <c:pt idx="6">
                  <c:v>Good Customer Support</c:v>
                </c:pt>
                <c:pt idx="7">
                  <c:v>Handles Large Volume</c:v>
                </c:pt>
                <c:pt idx="8">
                  <c:v>Scheduled / Automated Mailouts</c:v>
                </c:pt>
                <c:pt idx="9">
                  <c:v>Workflow Capability</c:v>
                </c:pt>
                <c:pt idx="10">
                  <c:v>No Glitches</c:v>
                </c:pt>
                <c:pt idx="11">
                  <c:v>Integration</c:v>
                </c:pt>
                <c:pt idx="12">
                  <c:v>Cost</c:v>
                </c:pt>
                <c:pt idx="13">
                  <c:v>Good Analytics</c:v>
                </c:pt>
                <c:pt idx="14">
                  <c:v>Mail List Management</c:v>
                </c:pt>
                <c:pt idx="15">
                  <c:v>Templates</c:v>
                </c:pt>
                <c:pt idx="16">
                  <c:v>Easy To Use</c:v>
                </c:pt>
              </c:strCache>
            </c:strRef>
          </c:cat>
          <c:val>
            <c:numRef>
              <c:f>'Mass Mailout Tool Survey Analys'!$B$56:$B$72</c:f>
              <c:numCache>
                <c:formatCode>General</c:formatCode>
                <c:ptCount val="17"/>
                <c:pt idx="0">
                  <c:v>1</c:v>
                </c:pt>
                <c:pt idx="1">
                  <c:v>1</c:v>
                </c:pt>
                <c:pt idx="2">
                  <c:v>1</c:v>
                </c:pt>
                <c:pt idx="3">
                  <c:v>1</c:v>
                </c:pt>
                <c:pt idx="4">
                  <c:v>1</c:v>
                </c:pt>
                <c:pt idx="5">
                  <c:v>2</c:v>
                </c:pt>
                <c:pt idx="6">
                  <c:v>2</c:v>
                </c:pt>
                <c:pt idx="7">
                  <c:v>2</c:v>
                </c:pt>
                <c:pt idx="8">
                  <c:v>2</c:v>
                </c:pt>
                <c:pt idx="9">
                  <c:v>2</c:v>
                </c:pt>
                <c:pt idx="10">
                  <c:v>3</c:v>
                </c:pt>
                <c:pt idx="11">
                  <c:v>5</c:v>
                </c:pt>
                <c:pt idx="12">
                  <c:v>6</c:v>
                </c:pt>
                <c:pt idx="13">
                  <c:v>12</c:v>
                </c:pt>
                <c:pt idx="14">
                  <c:v>12</c:v>
                </c:pt>
                <c:pt idx="15">
                  <c:v>21</c:v>
                </c:pt>
                <c:pt idx="16">
                  <c:v>24</c:v>
                </c:pt>
              </c:numCache>
            </c:numRef>
          </c:val>
        </c:ser>
        <c:dLbls>
          <c:showLegendKey val="0"/>
          <c:showVal val="0"/>
          <c:showCatName val="0"/>
          <c:showSerName val="0"/>
          <c:showPercent val="0"/>
          <c:showBubbleSize val="0"/>
        </c:dLbls>
        <c:gapWidth val="182"/>
        <c:axId val="448375912"/>
        <c:axId val="448376304"/>
      </c:barChart>
      <c:catAx>
        <c:axId val="448375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8376304"/>
        <c:crosses val="autoZero"/>
        <c:auto val="1"/>
        <c:lblAlgn val="ctr"/>
        <c:lblOffset val="100"/>
        <c:noMultiLvlLbl val="0"/>
      </c:catAx>
      <c:valAx>
        <c:axId val="4483763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8375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cat>
            <c:strRef>
              <c:f>'[Mass Mailout Tool Survey Analysis - May 1, 2018.csv]Graphs'!$A$76:$A$82</c:f>
              <c:strCache>
                <c:ptCount val="7"/>
                <c:pt idx="0">
                  <c:v>0</c:v>
                </c:pt>
                <c:pt idx="1">
                  <c:v>$1 - 500</c:v>
                </c:pt>
                <c:pt idx="2">
                  <c:v>$501 - 1,000</c:v>
                </c:pt>
                <c:pt idx="3">
                  <c:v>$1,001 - 5,000</c:v>
                </c:pt>
                <c:pt idx="4">
                  <c:v>$5,001 - 10,000</c:v>
                </c:pt>
                <c:pt idx="5">
                  <c:v>$10,000 +</c:v>
                </c:pt>
                <c:pt idx="6">
                  <c:v>Don't Know</c:v>
                </c:pt>
              </c:strCache>
            </c:strRef>
          </c:cat>
          <c:val>
            <c:numRef>
              <c:f>'[Mass Mailout Tool Survey Analysis - May 1, 2018.csv]Graphs'!$B$76:$B$82</c:f>
              <c:numCache>
                <c:formatCode>0%</c:formatCode>
                <c:ptCount val="7"/>
                <c:pt idx="0">
                  <c:v>0.21153846153846154</c:v>
                </c:pt>
                <c:pt idx="1">
                  <c:v>0.13461538461538461</c:v>
                </c:pt>
                <c:pt idx="2">
                  <c:v>0.23076923076923078</c:v>
                </c:pt>
                <c:pt idx="3">
                  <c:v>0.14423076923076922</c:v>
                </c:pt>
                <c:pt idx="4">
                  <c:v>9.6153846153846159E-3</c:v>
                </c:pt>
                <c:pt idx="5">
                  <c:v>1.9230769230769232E-2</c:v>
                </c:pt>
                <c:pt idx="6">
                  <c:v>0.25</c:v>
                </c:pt>
              </c:numCache>
            </c:numRef>
          </c:val>
        </c:ser>
        <c:dLbls>
          <c:showLegendKey val="0"/>
          <c:showVal val="0"/>
          <c:showCatName val="0"/>
          <c:showSerName val="0"/>
          <c:showPercent val="0"/>
          <c:showBubbleSize val="0"/>
        </c:dLbls>
        <c:gapWidth val="219"/>
        <c:overlap val="-27"/>
        <c:axId val="448377088"/>
        <c:axId val="448377480"/>
      </c:barChart>
      <c:catAx>
        <c:axId val="448377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8377480"/>
        <c:crosses val="autoZero"/>
        <c:auto val="1"/>
        <c:lblAlgn val="ctr"/>
        <c:lblOffset val="100"/>
        <c:noMultiLvlLbl val="0"/>
      </c:catAx>
      <c:valAx>
        <c:axId val="4483774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8377088"/>
        <c:crosses val="autoZero"/>
        <c:crossBetween val="between"/>
      </c:valAx>
      <c:spPr>
        <a:noFill/>
        <a:ln>
          <a:solidFill>
            <a:schemeClr val="accent6"/>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3"/>
            <c:invertIfNegative val="0"/>
            <c:bubble3D val="0"/>
            <c:spPr>
              <a:solidFill>
                <a:srgbClr val="002040">
                  <a:lumMod val="10000"/>
                  <a:lumOff val="90000"/>
                </a:srgbClr>
              </a:solidFill>
              <a:ln>
                <a:noFill/>
              </a:ln>
              <a:effectLst/>
            </c:spPr>
          </c:dPt>
          <c:dPt>
            <c:idx val="4"/>
            <c:invertIfNegative val="0"/>
            <c:bubble3D val="0"/>
            <c:spPr>
              <a:solidFill>
                <a:srgbClr val="002040">
                  <a:lumMod val="10000"/>
                  <a:lumOff val="90000"/>
                </a:srgbClr>
              </a:solidFill>
              <a:ln>
                <a:noFill/>
              </a:ln>
              <a:effectLst/>
            </c:spPr>
          </c:dPt>
          <c:dPt>
            <c:idx val="5"/>
            <c:invertIfNegative val="0"/>
            <c:bubble3D val="0"/>
            <c:spPr>
              <a:solidFill>
                <a:srgbClr val="002040">
                  <a:lumMod val="10000"/>
                  <a:lumOff val="90000"/>
                </a:srgbClr>
              </a:solidFill>
              <a:ln>
                <a:noFill/>
              </a:ln>
              <a:effectLst/>
            </c:spPr>
          </c:dPt>
          <c:cat>
            <c:strRef>
              <c:f>'Mass Mailout Tool Survey Analys'!$A$113:$A$118</c:f>
              <c:strCache>
                <c:ptCount val="6"/>
                <c:pt idx="0">
                  <c:v>WYSIWYG Editor</c:v>
                </c:pt>
                <c:pt idx="1">
                  <c:v>Integration</c:v>
                </c:pt>
                <c:pt idx="2">
                  <c:v>Easy to Use</c:v>
                </c:pt>
                <c:pt idx="3">
                  <c:v>Reporting</c:v>
                </c:pt>
                <c:pt idx="4">
                  <c:v>Templates</c:v>
                </c:pt>
                <c:pt idx="5">
                  <c:v>Mail Lists</c:v>
                </c:pt>
              </c:strCache>
            </c:strRef>
          </c:cat>
          <c:val>
            <c:numRef>
              <c:f>'Mass Mailout Tool Survey Analys'!$B$113:$B$118</c:f>
              <c:numCache>
                <c:formatCode>General</c:formatCode>
                <c:ptCount val="6"/>
                <c:pt idx="0">
                  <c:v>21</c:v>
                </c:pt>
                <c:pt idx="1">
                  <c:v>31</c:v>
                </c:pt>
                <c:pt idx="2">
                  <c:v>39</c:v>
                </c:pt>
                <c:pt idx="3">
                  <c:v>58</c:v>
                </c:pt>
                <c:pt idx="4">
                  <c:v>65</c:v>
                </c:pt>
                <c:pt idx="5">
                  <c:v>70</c:v>
                </c:pt>
              </c:numCache>
            </c:numRef>
          </c:val>
        </c:ser>
        <c:dLbls>
          <c:showLegendKey val="0"/>
          <c:showVal val="0"/>
          <c:showCatName val="0"/>
          <c:showSerName val="0"/>
          <c:showPercent val="0"/>
          <c:showBubbleSize val="0"/>
        </c:dLbls>
        <c:gapWidth val="182"/>
        <c:axId val="449053048"/>
        <c:axId val="449053440"/>
      </c:barChart>
      <c:catAx>
        <c:axId val="449053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9053440"/>
        <c:crosses val="autoZero"/>
        <c:auto val="1"/>
        <c:lblAlgn val="ctr"/>
        <c:lblOffset val="100"/>
        <c:noMultiLvlLbl val="0"/>
      </c:catAx>
      <c:valAx>
        <c:axId val="4490534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9053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20087530-5290-48A2-9225-B0B894B2D416}" type="datetimeFigureOut">
              <a:rPr lang="en-CA"/>
              <a:pPr>
                <a:defRPr/>
              </a:pPr>
              <a:t>10/08/2018</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61D1C0C3-3BB8-43D2-B533-2A7FD9D298A4}" type="slidenum">
              <a:rPr lang="en-CA" altLang="en-US"/>
              <a:pPr>
                <a:defRPr/>
              </a:pPr>
              <a:t>‹#›</a:t>
            </a:fld>
            <a:endParaRPr lang="en-CA" altLang="en-US"/>
          </a:p>
        </p:txBody>
      </p:sp>
    </p:spTree>
    <p:extLst>
      <p:ext uri="{BB962C8B-B14F-4D97-AF65-F5344CB8AC3E}">
        <p14:creationId xmlns:p14="http://schemas.microsoft.com/office/powerpoint/2010/main" val="31354248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0B2E5668-E269-477B-AFFC-108DDE7BF0E5}" type="datetime1">
              <a:rPr lang="en-US" altLang="en-US"/>
              <a:pPr>
                <a:defRPr/>
              </a:pPr>
              <a:t>8/10/2018</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99B6E73-9DAB-4776-A92D-08C540EAE077}" type="slidenum">
              <a:rPr lang="en-US" altLang="en-US"/>
              <a:pPr>
                <a:defRPr/>
              </a:pPr>
              <a:t>‹#›</a:t>
            </a:fld>
            <a:endParaRPr lang="en-US" altLang="en-US"/>
          </a:p>
        </p:txBody>
      </p:sp>
    </p:spTree>
    <p:extLst>
      <p:ext uri="{BB962C8B-B14F-4D97-AF65-F5344CB8AC3E}">
        <p14:creationId xmlns:p14="http://schemas.microsoft.com/office/powerpoint/2010/main" val="323965514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hyperlink" Target="mailto:ubcit.communications@ubc.ca"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2">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395288" y="476250"/>
            <a:ext cx="8353425"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CA" altLang="en-US" b="1" dirty="0" smtClean="0">
                <a:latin typeface="Calibri" panose="020F0502020204030204" pitchFamily="34" charset="0"/>
              </a:rPr>
              <a:t>HOW TO USE THIS TEMPLATE</a:t>
            </a:r>
          </a:p>
          <a:p>
            <a:pPr>
              <a:defRPr/>
            </a:pPr>
            <a:endParaRPr lang="en-CA" altLang="en-US" dirty="0" smtClean="0"/>
          </a:p>
          <a:p>
            <a:pPr>
              <a:defRPr/>
            </a:pPr>
            <a:r>
              <a:rPr lang="en-CA" altLang="en-US" sz="2000" dirty="0" smtClean="0">
                <a:latin typeface="Calibri Light" panose="020F0302020204030204" pitchFamily="34" charset="0"/>
              </a:rPr>
              <a:t>This template has a variety of slides for your use: six title slides, six text slides, four graph or image slides, and four end slides. To select which slide you would like, click on the drop down menu beside “new slide” and pick the corresponding slide.</a:t>
            </a:r>
          </a:p>
          <a:p>
            <a:pPr>
              <a:defRPr/>
            </a:pPr>
            <a:endParaRPr lang="en-CA" altLang="en-US" sz="2000" dirty="0" smtClean="0">
              <a:latin typeface="Calibri Light" panose="020F0302020204030204" pitchFamily="34" charset="0"/>
            </a:endParaRPr>
          </a:p>
          <a:p>
            <a:pPr>
              <a:defRPr/>
            </a:pPr>
            <a:r>
              <a:rPr lang="en-CA" altLang="en-US" sz="2000" dirty="0" smtClean="0">
                <a:latin typeface="Calibri Light" panose="020F0302020204030204" pitchFamily="34" charset="0"/>
              </a:rPr>
              <a:t>To insert text, simply double click on the text box and start typing. Please be aware that copying and pasting text may change how the font looks. It is better to type directly onto the slide. Also note that larger fonts (size 14+) work better for presentations.</a:t>
            </a:r>
          </a:p>
          <a:p>
            <a:pPr>
              <a:defRPr/>
            </a:pPr>
            <a:endParaRPr lang="en-CA" altLang="en-US" sz="2000" dirty="0" smtClean="0">
              <a:latin typeface="Calibri Light" panose="020F0302020204030204" pitchFamily="34" charset="0"/>
            </a:endParaRPr>
          </a:p>
          <a:p>
            <a:pPr>
              <a:defRPr/>
            </a:pPr>
            <a:r>
              <a:rPr lang="en-CA" altLang="en-US" sz="2000" b="1" dirty="0" smtClean="0">
                <a:latin typeface="Calibri Light" panose="020F0302020204030204" pitchFamily="34" charset="0"/>
              </a:rPr>
              <a:t>The following slides are here for visual reference only. </a:t>
            </a:r>
            <a:r>
              <a:rPr lang="en-CA" altLang="en-US" sz="2000" dirty="0" smtClean="0">
                <a:latin typeface="Calibri Light" panose="020F0302020204030204" pitchFamily="34" charset="0"/>
              </a:rPr>
              <a:t>Please delete or edit as needed for your own presentation. If you have any questions about how to use this template, please contact UBC IT Communications and Marketing at </a:t>
            </a:r>
            <a:r>
              <a:rPr lang="en-CA" altLang="en-US" sz="2000" dirty="0" smtClean="0">
                <a:latin typeface="Calibri Light" panose="020F0302020204030204" pitchFamily="34" charset="0"/>
                <a:hlinkClick r:id="rId2"/>
              </a:rPr>
              <a:t>ubcit.communications@ubc.ca</a:t>
            </a:r>
            <a:r>
              <a:rPr lang="en-CA" altLang="en-US" sz="2000" dirty="0" smtClean="0">
                <a:latin typeface="Calibri Light" panose="020F0302020204030204" pitchFamily="34" charset="0"/>
              </a:rPr>
              <a:t> </a:t>
            </a:r>
          </a:p>
        </p:txBody>
      </p:sp>
    </p:spTree>
    <p:extLst>
      <p:ext uri="{BB962C8B-B14F-4D97-AF65-F5344CB8AC3E}">
        <p14:creationId xmlns:p14="http://schemas.microsoft.com/office/powerpoint/2010/main" val="1141438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 Slide - 3">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0"/>
            <a:ext cx="9001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p:cNvSpPr txBox="1">
            <a:spLocks/>
          </p:cNvSpPr>
          <p:nvPr userDrawn="1"/>
        </p:nvSpPr>
        <p:spPr>
          <a:xfrm flipH="1">
            <a:off x="8588375" y="6429375"/>
            <a:ext cx="304800" cy="192088"/>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CFB641FF-D136-4043-8C54-542CA9AC4804}" type="slidenum">
              <a:rPr lang="en-US" altLang="en-US" sz="900" smtClean="0">
                <a:solidFill>
                  <a:srgbClr val="FFFFFF"/>
                </a:solidFill>
                <a:latin typeface="Calibri" panose="020F0502020204030204" pitchFamily="34" charset="0"/>
              </a:rPr>
              <a:pPr algn="r">
                <a:spcBef>
                  <a:spcPct val="20000"/>
                </a:spcBef>
                <a:buFont typeface="Arial" panose="020B0604020202020204" pitchFamily="34" charset="0"/>
                <a:buNone/>
                <a:defRPr/>
              </a:pPr>
              <a:t>‹#›</a:t>
            </a:fld>
            <a:endParaRPr lang="en-CA" altLang="en-US" sz="900" smtClean="0">
              <a:solidFill>
                <a:srgbClr val="FFFFFF"/>
              </a:solidFill>
              <a:latin typeface="Calibri" panose="020F0502020204030204" pitchFamily="34" charset="0"/>
            </a:endParaRPr>
          </a:p>
        </p:txBody>
      </p:sp>
      <p:sp>
        <p:nvSpPr>
          <p:cNvPr id="19" name="Text Placeholder 11"/>
          <p:cNvSpPr>
            <a:spLocks noGrp="1"/>
          </p:cNvSpPr>
          <p:nvPr>
            <p:ph type="body" sz="quarter" idx="11"/>
          </p:nvPr>
        </p:nvSpPr>
        <p:spPr>
          <a:xfrm>
            <a:off x="438954" y="627534"/>
            <a:ext cx="7733446"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2800" b="1" i="0" u="none" strike="noStrike" kern="1200" cap="all" spc="150" normalizeH="0" baseline="0" noProof="0">
                <a:ln>
                  <a:noFill/>
                </a:ln>
                <a:solidFill>
                  <a:srgbClr val="0C2344"/>
                </a:solidFill>
                <a:effectLst/>
                <a:uLnTx/>
                <a:uFillTx/>
                <a:latin typeface="Calibri" panose="020F0502020204030204" pitchFamily="34" charset="0"/>
                <a:cs typeface="Whitney Bold"/>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smtClean="0"/>
              <a:t>Click to edit Master text styles</a:t>
            </a:r>
          </a:p>
        </p:txBody>
      </p:sp>
      <p:sp>
        <p:nvSpPr>
          <p:cNvPr id="10" name="Text Placeholder 11"/>
          <p:cNvSpPr>
            <a:spLocks noGrp="1"/>
          </p:cNvSpPr>
          <p:nvPr>
            <p:ph type="body" sz="quarter" idx="12"/>
          </p:nvPr>
        </p:nvSpPr>
        <p:spPr>
          <a:xfrm>
            <a:off x="438954" y="1344168"/>
            <a:ext cx="7733446" cy="5109168"/>
          </a:xfrm>
          <a:prstGeom prst="rect">
            <a:avLst/>
          </a:prstGeom>
        </p:spPr>
        <p:txBody>
          <a:bodyPr lIns="0" tIns="0" rIns="0" bIns="0">
            <a:normAutofit/>
          </a:bodyPr>
          <a:lstStyle>
            <a:lvl1pPr marL="285750" marR="0" indent="-285750" algn="l" defTabSz="914400" rtl="0" eaLnBrk="1" fontAlgn="auto" latinLnBrk="0" hangingPunct="1">
              <a:lnSpc>
                <a:spcPct val="130000"/>
              </a:lnSpc>
              <a:spcBef>
                <a:spcPct val="0"/>
              </a:spcBef>
              <a:spcAft>
                <a:spcPts val="0"/>
              </a:spcAft>
              <a:buClrTx/>
              <a:buSzTx/>
              <a:buFont typeface="Arial" panose="020B0604020202020204" pitchFamily="34" charset="0"/>
              <a:buChar char="•"/>
              <a:tabLst/>
              <a:defRPr kumimoji="0" lang="en-US" sz="1500" b="0" i="0" u="none" strike="noStrike" kern="1200" cap="none" spc="40" normalizeH="0" baseline="0" noProof="0">
                <a:ln>
                  <a:noFill/>
                </a:ln>
                <a:solidFill>
                  <a:srgbClr val="0C2344"/>
                </a:solidFill>
                <a:effectLst/>
                <a:uLnTx/>
                <a:uFillTx/>
                <a:latin typeface="Calibri Light" panose="020F0302020204030204" pitchFamily="34" charset="0"/>
                <a:cs typeface="Whitney Book"/>
              </a:defRPr>
            </a:lvl1pPr>
            <a:lvl2pPr>
              <a:buFont typeface="Courier New" panose="02070309020205020404" pitchFamily="49" charset="0"/>
              <a:buChar char="o"/>
              <a:defRPr sz="1200" b="0" i="0" baseline="0">
                <a:latin typeface="Calibri Light" panose="020F0302020204030204" pitchFamily="34" charset="0"/>
                <a:cs typeface="Calibri Light" panose="020F0302020204030204" pitchFamily="34" charset="0"/>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78943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 Slide - 4">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85725"/>
            <a:ext cx="900112" cy="694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p:cNvSpPr txBox="1">
            <a:spLocks/>
          </p:cNvSpPr>
          <p:nvPr userDrawn="1"/>
        </p:nvSpPr>
        <p:spPr>
          <a:xfrm flipH="1">
            <a:off x="8588375" y="6429375"/>
            <a:ext cx="304800" cy="192088"/>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1CAE98C3-3327-48B7-B949-332B33D6F28D}" type="slidenum">
              <a:rPr lang="en-US" altLang="en-US" sz="900" smtClean="0">
                <a:solidFill>
                  <a:srgbClr val="FFFFFF"/>
                </a:solidFill>
                <a:latin typeface="Calibri" panose="020F0502020204030204" pitchFamily="34" charset="0"/>
              </a:rPr>
              <a:pPr algn="r">
                <a:spcBef>
                  <a:spcPct val="20000"/>
                </a:spcBef>
                <a:buFont typeface="Arial" panose="020B0604020202020204" pitchFamily="34" charset="0"/>
                <a:buNone/>
                <a:defRPr/>
              </a:pPr>
              <a:t>‹#›</a:t>
            </a:fld>
            <a:endParaRPr lang="en-CA" altLang="en-US" sz="900" smtClean="0">
              <a:solidFill>
                <a:srgbClr val="FFFFFF"/>
              </a:solidFill>
              <a:latin typeface="Calibri" panose="020F0502020204030204" pitchFamily="34" charset="0"/>
            </a:endParaRPr>
          </a:p>
        </p:txBody>
      </p:sp>
      <p:sp>
        <p:nvSpPr>
          <p:cNvPr id="19" name="Text Placeholder 11"/>
          <p:cNvSpPr>
            <a:spLocks noGrp="1"/>
          </p:cNvSpPr>
          <p:nvPr>
            <p:ph type="body" sz="quarter" idx="11"/>
          </p:nvPr>
        </p:nvSpPr>
        <p:spPr>
          <a:xfrm>
            <a:off x="438954" y="627534"/>
            <a:ext cx="7733446"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2800" b="1" i="0" u="none" strike="noStrike" kern="1200" cap="all" spc="150" normalizeH="0" baseline="0" noProof="0">
                <a:ln>
                  <a:noFill/>
                </a:ln>
                <a:solidFill>
                  <a:srgbClr val="0C2344"/>
                </a:solidFill>
                <a:effectLst/>
                <a:uLnTx/>
                <a:uFillTx/>
                <a:latin typeface="Calibri" panose="020F0502020204030204" pitchFamily="34" charset="0"/>
                <a:cs typeface="Whitney Bold"/>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smtClean="0"/>
              <a:t>Click to edit Master text styles</a:t>
            </a:r>
          </a:p>
        </p:txBody>
      </p:sp>
      <p:sp>
        <p:nvSpPr>
          <p:cNvPr id="10" name="Text Placeholder 11"/>
          <p:cNvSpPr>
            <a:spLocks noGrp="1"/>
          </p:cNvSpPr>
          <p:nvPr>
            <p:ph type="body" sz="quarter" idx="12"/>
          </p:nvPr>
        </p:nvSpPr>
        <p:spPr>
          <a:xfrm>
            <a:off x="438954" y="1344168"/>
            <a:ext cx="7733446" cy="5109168"/>
          </a:xfrm>
          <a:prstGeom prst="rect">
            <a:avLst/>
          </a:prstGeom>
        </p:spPr>
        <p:txBody>
          <a:bodyPr lIns="0" tIns="0" rIns="0" bIns="0">
            <a:normAutofit/>
          </a:bodyPr>
          <a:lstStyle>
            <a:lvl1pPr marL="285750" marR="0" indent="-285750" algn="l" defTabSz="914400" rtl="0" eaLnBrk="1" fontAlgn="auto" latinLnBrk="0" hangingPunct="1">
              <a:lnSpc>
                <a:spcPct val="130000"/>
              </a:lnSpc>
              <a:spcBef>
                <a:spcPct val="0"/>
              </a:spcBef>
              <a:spcAft>
                <a:spcPts val="0"/>
              </a:spcAft>
              <a:buClrTx/>
              <a:buSzTx/>
              <a:buFont typeface="Arial" panose="020B0604020202020204" pitchFamily="34" charset="0"/>
              <a:buChar char="•"/>
              <a:tabLst/>
              <a:defRPr kumimoji="0" lang="en-US" sz="1500" b="0" i="0" u="none" strike="noStrike" kern="1200" cap="none" spc="40" normalizeH="0" baseline="0" noProof="0">
                <a:ln>
                  <a:noFill/>
                </a:ln>
                <a:solidFill>
                  <a:srgbClr val="0C2344"/>
                </a:solidFill>
                <a:effectLst/>
                <a:uLnTx/>
                <a:uFillTx/>
                <a:latin typeface="Calibri Light" panose="020F0302020204030204" pitchFamily="34" charset="0"/>
                <a:cs typeface="Whitney Book"/>
              </a:defRPr>
            </a:lvl1pPr>
            <a:lvl2pPr>
              <a:buFont typeface="Courier New" panose="02070309020205020404" pitchFamily="49" charset="0"/>
              <a:buChar char="o"/>
              <a:defRPr sz="1200" b="0" i="0" baseline="0">
                <a:latin typeface="Calibri Light" panose="020F0302020204030204" pitchFamily="34" charset="0"/>
                <a:cs typeface="Calibri Light" panose="020F0302020204030204" pitchFamily="34" charset="0"/>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586104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py Slide - 4">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0"/>
            <a:ext cx="898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p:cNvSpPr txBox="1">
            <a:spLocks/>
          </p:cNvSpPr>
          <p:nvPr userDrawn="1"/>
        </p:nvSpPr>
        <p:spPr>
          <a:xfrm flipH="1">
            <a:off x="8588375" y="6429375"/>
            <a:ext cx="304800" cy="192088"/>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577D05A9-AE73-4069-9880-D548126DB980}" type="slidenum">
              <a:rPr lang="en-US" altLang="en-US" sz="900" smtClean="0">
                <a:solidFill>
                  <a:srgbClr val="FFFFFF"/>
                </a:solidFill>
                <a:latin typeface="Calibri" panose="020F0502020204030204" pitchFamily="34" charset="0"/>
              </a:rPr>
              <a:pPr algn="r">
                <a:spcBef>
                  <a:spcPct val="20000"/>
                </a:spcBef>
                <a:buFont typeface="Arial" panose="020B0604020202020204" pitchFamily="34" charset="0"/>
                <a:buNone/>
                <a:defRPr/>
              </a:pPr>
              <a:t>‹#›</a:t>
            </a:fld>
            <a:endParaRPr lang="en-CA" altLang="en-US" sz="900" smtClean="0">
              <a:solidFill>
                <a:srgbClr val="FFFFFF"/>
              </a:solidFill>
              <a:latin typeface="Calibri" panose="020F0502020204030204" pitchFamily="34" charset="0"/>
            </a:endParaRPr>
          </a:p>
        </p:txBody>
      </p:sp>
      <p:sp>
        <p:nvSpPr>
          <p:cNvPr id="12" name="Text Placeholder 11"/>
          <p:cNvSpPr>
            <a:spLocks noGrp="1"/>
          </p:cNvSpPr>
          <p:nvPr>
            <p:ph type="body" sz="quarter" idx="11"/>
          </p:nvPr>
        </p:nvSpPr>
        <p:spPr>
          <a:xfrm>
            <a:off x="438954" y="627534"/>
            <a:ext cx="7733446"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2800" b="1" i="0" u="none" strike="noStrike" kern="1200" cap="all" spc="150" normalizeH="0" baseline="0" noProof="0">
                <a:ln>
                  <a:noFill/>
                </a:ln>
                <a:solidFill>
                  <a:srgbClr val="0C2344"/>
                </a:solidFill>
                <a:effectLst/>
                <a:uLnTx/>
                <a:uFillTx/>
                <a:latin typeface="Calibri" panose="020F0502020204030204" pitchFamily="34" charset="0"/>
                <a:cs typeface="Whitney Bold"/>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smtClean="0"/>
              <a:t>Click to edit Master text styles</a:t>
            </a:r>
          </a:p>
        </p:txBody>
      </p:sp>
      <p:sp>
        <p:nvSpPr>
          <p:cNvPr id="13" name="Text Placeholder 11"/>
          <p:cNvSpPr>
            <a:spLocks noGrp="1"/>
          </p:cNvSpPr>
          <p:nvPr>
            <p:ph type="body" sz="quarter" idx="12"/>
          </p:nvPr>
        </p:nvSpPr>
        <p:spPr>
          <a:xfrm>
            <a:off x="438954" y="1344168"/>
            <a:ext cx="7733446" cy="5109168"/>
          </a:xfrm>
          <a:prstGeom prst="rect">
            <a:avLst/>
          </a:prstGeom>
        </p:spPr>
        <p:txBody>
          <a:bodyPr lIns="0" tIns="0" rIns="0" bIns="0">
            <a:normAutofit/>
          </a:bodyPr>
          <a:lstStyle>
            <a:lvl1pPr marL="285750" marR="0" indent="-285750" algn="l" defTabSz="914400" rtl="0" eaLnBrk="1" fontAlgn="auto" latinLnBrk="0" hangingPunct="1">
              <a:lnSpc>
                <a:spcPct val="130000"/>
              </a:lnSpc>
              <a:spcBef>
                <a:spcPct val="0"/>
              </a:spcBef>
              <a:spcAft>
                <a:spcPts val="0"/>
              </a:spcAft>
              <a:buClrTx/>
              <a:buSzTx/>
              <a:buFont typeface="Arial" panose="020B0604020202020204" pitchFamily="34" charset="0"/>
              <a:buChar char="•"/>
              <a:tabLst/>
              <a:defRPr kumimoji="0" lang="en-US" sz="1500" b="0" i="0" u="none" strike="noStrike" kern="1200" cap="none" spc="40" normalizeH="0" baseline="0" noProof="0">
                <a:ln>
                  <a:noFill/>
                </a:ln>
                <a:solidFill>
                  <a:srgbClr val="0C2344"/>
                </a:solidFill>
                <a:effectLst/>
                <a:uLnTx/>
                <a:uFillTx/>
                <a:latin typeface="Calibri Light" panose="020F0302020204030204" pitchFamily="34" charset="0"/>
                <a:cs typeface="Whitney Book"/>
              </a:defRPr>
            </a:lvl1pPr>
            <a:lvl2pPr>
              <a:buFont typeface="Courier New" panose="02070309020205020404" pitchFamily="49" charset="0"/>
              <a:buChar char="o"/>
              <a:defRPr sz="1200" b="0" i="0" baseline="0">
                <a:latin typeface="Calibri Light" panose="020F0302020204030204" pitchFamily="34" charset="0"/>
                <a:cs typeface="Calibri Light" panose="020F0302020204030204" pitchFamily="34" charset="0"/>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a:p>
            <a:pPr lvl="1"/>
            <a:r>
              <a:rPr lang="en-US" smtClean="0"/>
              <a:t>Second level</a:t>
            </a:r>
          </a:p>
        </p:txBody>
      </p:sp>
    </p:spTree>
    <p:extLst>
      <p:ext uri="{BB962C8B-B14F-4D97-AF65-F5344CB8AC3E}">
        <p14:creationId xmlns:p14="http://schemas.microsoft.com/office/powerpoint/2010/main" val="3033008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py Slide - 4">
    <p:spTree>
      <p:nvGrpSpPr>
        <p:cNvPr id="1" name=""/>
        <p:cNvGrpSpPr/>
        <p:nvPr/>
      </p:nvGrpSpPr>
      <p:grpSpPr>
        <a:xfrm>
          <a:off x="0" y="0"/>
          <a:ext cx="0" cy="0"/>
          <a:chOff x="0" y="0"/>
          <a:chExt cx="0" cy="0"/>
        </a:xfrm>
      </p:grpSpPr>
      <p:sp>
        <p:nvSpPr>
          <p:cNvPr id="4" name="Rectangle 3"/>
          <p:cNvSpPr/>
          <p:nvPr userDrawn="1"/>
        </p:nvSpPr>
        <p:spPr>
          <a:xfrm>
            <a:off x="8243888" y="-100013"/>
            <a:ext cx="900112" cy="2363788"/>
          </a:xfrm>
          <a:prstGeom prst="rect">
            <a:avLst/>
          </a:prstGeom>
          <a:solidFill>
            <a:schemeClr val="accent6">
              <a:lumMod val="1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b="23351"/>
          <a:stretch>
            <a:fillRect/>
          </a:stretch>
        </p:blipFill>
        <p:spPr bwMode="auto">
          <a:xfrm>
            <a:off x="8243888" y="1700213"/>
            <a:ext cx="90011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7" name="Picture 3"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4"/>
          <p:cNvSpPr txBox="1">
            <a:spLocks/>
          </p:cNvSpPr>
          <p:nvPr userDrawn="1"/>
        </p:nvSpPr>
        <p:spPr>
          <a:xfrm flipH="1">
            <a:off x="8588375" y="6429375"/>
            <a:ext cx="304800" cy="192088"/>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4D002495-34B8-45A4-B5FE-168600E8CF44}" type="slidenum">
              <a:rPr lang="en-US" altLang="en-US" sz="900" smtClean="0">
                <a:solidFill>
                  <a:srgbClr val="FFFFFF"/>
                </a:solidFill>
                <a:latin typeface="Calibri" panose="020F0502020204030204" pitchFamily="34" charset="0"/>
              </a:rPr>
              <a:pPr algn="r">
                <a:spcBef>
                  <a:spcPct val="20000"/>
                </a:spcBef>
                <a:buFont typeface="Arial" panose="020B0604020202020204" pitchFamily="34" charset="0"/>
                <a:buNone/>
                <a:defRPr/>
              </a:pPr>
              <a:t>‹#›</a:t>
            </a:fld>
            <a:endParaRPr lang="en-CA" altLang="en-US" sz="900" smtClean="0">
              <a:solidFill>
                <a:srgbClr val="FFFFFF"/>
              </a:solidFill>
              <a:latin typeface="Calibri" panose="020F0502020204030204" pitchFamily="34" charset="0"/>
            </a:endParaRPr>
          </a:p>
        </p:txBody>
      </p:sp>
      <p:sp>
        <p:nvSpPr>
          <p:cNvPr id="13" name="Text Placeholder 11"/>
          <p:cNvSpPr>
            <a:spLocks noGrp="1"/>
          </p:cNvSpPr>
          <p:nvPr>
            <p:ph type="body" sz="quarter" idx="11"/>
          </p:nvPr>
        </p:nvSpPr>
        <p:spPr>
          <a:xfrm>
            <a:off x="438954" y="627534"/>
            <a:ext cx="7733446"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2800" b="1" i="0" u="none" strike="noStrike" kern="1200" cap="all" spc="150" normalizeH="0" baseline="0" noProof="0">
                <a:ln>
                  <a:noFill/>
                </a:ln>
                <a:solidFill>
                  <a:srgbClr val="0C2344"/>
                </a:solidFill>
                <a:effectLst/>
                <a:uLnTx/>
                <a:uFillTx/>
                <a:latin typeface="Calibri" panose="020F0502020204030204" pitchFamily="34" charset="0"/>
                <a:cs typeface="Whitney Bold"/>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smtClean="0"/>
              <a:t>Click to edit Master text styles</a:t>
            </a:r>
          </a:p>
        </p:txBody>
      </p:sp>
      <p:sp>
        <p:nvSpPr>
          <p:cNvPr id="15" name="Text Placeholder 11"/>
          <p:cNvSpPr>
            <a:spLocks noGrp="1"/>
          </p:cNvSpPr>
          <p:nvPr>
            <p:ph type="body" sz="quarter" idx="12"/>
          </p:nvPr>
        </p:nvSpPr>
        <p:spPr>
          <a:xfrm>
            <a:off x="438954" y="1344168"/>
            <a:ext cx="7733446" cy="5109168"/>
          </a:xfrm>
          <a:prstGeom prst="rect">
            <a:avLst/>
          </a:prstGeom>
        </p:spPr>
        <p:txBody>
          <a:bodyPr lIns="0" tIns="0" rIns="0" bIns="0">
            <a:normAutofit/>
          </a:bodyPr>
          <a:lstStyle>
            <a:lvl1pPr marL="285750" marR="0" indent="-285750" algn="l" defTabSz="914400" rtl="0" eaLnBrk="1" fontAlgn="auto" latinLnBrk="0" hangingPunct="1">
              <a:lnSpc>
                <a:spcPct val="130000"/>
              </a:lnSpc>
              <a:spcBef>
                <a:spcPct val="0"/>
              </a:spcBef>
              <a:spcAft>
                <a:spcPts val="0"/>
              </a:spcAft>
              <a:buClrTx/>
              <a:buSzTx/>
              <a:buFont typeface="Arial" panose="020B0604020202020204" pitchFamily="34" charset="0"/>
              <a:buChar char="•"/>
              <a:tabLst/>
              <a:defRPr kumimoji="0" lang="en-US" sz="1500" b="0" i="0" u="none" strike="noStrike" kern="1200" cap="none" spc="40" normalizeH="0" baseline="0" noProof="0">
                <a:ln>
                  <a:noFill/>
                </a:ln>
                <a:solidFill>
                  <a:srgbClr val="0C2344"/>
                </a:solidFill>
                <a:effectLst/>
                <a:uLnTx/>
                <a:uFillTx/>
                <a:latin typeface="Calibri Light" panose="020F0302020204030204" pitchFamily="34" charset="0"/>
                <a:cs typeface="Whitney Book"/>
              </a:defRPr>
            </a:lvl1pPr>
            <a:lvl2pPr>
              <a:buFont typeface="Courier New" panose="02070309020205020404" pitchFamily="49" charset="0"/>
              <a:buChar char="o"/>
              <a:defRPr sz="1200" b="0" i="0" baseline="0">
                <a:latin typeface="Calibri Light" panose="020F0302020204030204" pitchFamily="34" charset="0"/>
                <a:cs typeface="Calibri Light" panose="020F0302020204030204" pitchFamily="34" charset="0"/>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870466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py Slide - 4">
    <p:spTree>
      <p:nvGrpSpPr>
        <p:cNvPr id="1" name=""/>
        <p:cNvGrpSpPr/>
        <p:nvPr/>
      </p:nvGrpSpPr>
      <p:grpSpPr>
        <a:xfrm>
          <a:off x="0" y="0"/>
          <a:ext cx="0" cy="0"/>
          <a:chOff x="0" y="0"/>
          <a:chExt cx="0" cy="0"/>
        </a:xfrm>
      </p:grpSpPr>
      <p:pic>
        <p:nvPicPr>
          <p:cNvPr id="4" name="Picture 1" descr="http://www.fiberopticlightingcable.com/wp-content/uploads/2014/10/3_fiber_optic_lighting_cable_wholesal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26988"/>
            <a:ext cx="900112" cy="694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p:cNvSpPr txBox="1">
            <a:spLocks/>
          </p:cNvSpPr>
          <p:nvPr userDrawn="1"/>
        </p:nvSpPr>
        <p:spPr>
          <a:xfrm flipH="1">
            <a:off x="8588375" y="6429375"/>
            <a:ext cx="304800" cy="192088"/>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0D9BBD89-ABB9-4301-A2EB-B446A508179F}" type="slidenum">
              <a:rPr lang="en-US" altLang="en-US" sz="900" smtClean="0">
                <a:solidFill>
                  <a:srgbClr val="FFFFFF"/>
                </a:solidFill>
                <a:latin typeface="Calibri" panose="020F0502020204030204" pitchFamily="34" charset="0"/>
              </a:rPr>
              <a:pPr algn="r">
                <a:spcBef>
                  <a:spcPct val="20000"/>
                </a:spcBef>
                <a:buFont typeface="Arial" panose="020B0604020202020204" pitchFamily="34" charset="0"/>
                <a:buNone/>
                <a:defRPr/>
              </a:pPr>
              <a:t>‹#›</a:t>
            </a:fld>
            <a:endParaRPr lang="en-CA" altLang="en-US" sz="900" smtClean="0">
              <a:solidFill>
                <a:srgbClr val="FFFFFF"/>
              </a:solidFill>
              <a:latin typeface="Calibri" panose="020F0502020204030204" pitchFamily="34" charset="0"/>
            </a:endParaRPr>
          </a:p>
        </p:txBody>
      </p:sp>
      <p:sp>
        <p:nvSpPr>
          <p:cNvPr id="13" name="Text Placeholder 11"/>
          <p:cNvSpPr>
            <a:spLocks noGrp="1"/>
          </p:cNvSpPr>
          <p:nvPr>
            <p:ph type="body" sz="quarter" idx="11"/>
          </p:nvPr>
        </p:nvSpPr>
        <p:spPr>
          <a:xfrm>
            <a:off x="438954" y="627534"/>
            <a:ext cx="7733446"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2800" b="1" i="0" u="none" strike="noStrike" kern="1200" cap="all" spc="150" normalizeH="0" baseline="0" noProof="0">
                <a:ln>
                  <a:noFill/>
                </a:ln>
                <a:solidFill>
                  <a:srgbClr val="0C2344"/>
                </a:solidFill>
                <a:effectLst/>
                <a:uLnTx/>
                <a:uFillTx/>
                <a:latin typeface="Calibri" panose="020F0502020204030204" pitchFamily="34" charset="0"/>
                <a:cs typeface="Whitney Bold"/>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smtClean="0"/>
              <a:t>Click to edit Master text styles</a:t>
            </a:r>
          </a:p>
        </p:txBody>
      </p:sp>
      <p:sp>
        <p:nvSpPr>
          <p:cNvPr id="15" name="Text Placeholder 11"/>
          <p:cNvSpPr>
            <a:spLocks noGrp="1"/>
          </p:cNvSpPr>
          <p:nvPr>
            <p:ph type="body" sz="quarter" idx="12"/>
          </p:nvPr>
        </p:nvSpPr>
        <p:spPr>
          <a:xfrm>
            <a:off x="438954" y="1344168"/>
            <a:ext cx="7733446" cy="5109168"/>
          </a:xfrm>
          <a:prstGeom prst="rect">
            <a:avLst/>
          </a:prstGeom>
        </p:spPr>
        <p:txBody>
          <a:bodyPr lIns="0" tIns="0" rIns="0" bIns="0">
            <a:normAutofit/>
          </a:bodyPr>
          <a:lstStyle>
            <a:lvl1pPr marL="285750" marR="0" indent="-285750" algn="l" defTabSz="914400" rtl="0" eaLnBrk="1" fontAlgn="auto" latinLnBrk="0" hangingPunct="1">
              <a:lnSpc>
                <a:spcPct val="130000"/>
              </a:lnSpc>
              <a:spcBef>
                <a:spcPct val="0"/>
              </a:spcBef>
              <a:spcAft>
                <a:spcPts val="0"/>
              </a:spcAft>
              <a:buClrTx/>
              <a:buSzTx/>
              <a:buFont typeface="Arial" panose="020B0604020202020204" pitchFamily="34" charset="0"/>
              <a:buChar char="•"/>
              <a:tabLst/>
              <a:defRPr kumimoji="0" lang="en-US" sz="1500" b="0" i="0" u="none" strike="noStrike" kern="1200" cap="none" spc="40" normalizeH="0" baseline="0" noProof="0">
                <a:ln>
                  <a:noFill/>
                </a:ln>
                <a:solidFill>
                  <a:srgbClr val="0C2344"/>
                </a:solidFill>
                <a:effectLst/>
                <a:uLnTx/>
                <a:uFillTx/>
                <a:latin typeface="Calibri Light" panose="020F0302020204030204" pitchFamily="34" charset="0"/>
                <a:cs typeface="Whitney Book"/>
              </a:defRPr>
            </a:lvl1pPr>
            <a:lvl2pPr>
              <a:buFont typeface="Courier New" panose="02070309020205020404" pitchFamily="49" charset="0"/>
              <a:buChar char="o"/>
              <a:defRPr sz="1200" b="0" i="0" baseline="0">
                <a:latin typeface="Calibri Light" panose="020F0302020204030204" pitchFamily="34" charset="0"/>
                <a:cs typeface="Calibri Light" panose="020F0302020204030204" pitchFamily="34" charset="0"/>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80528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opy Slide - 4">
    <p:spTree>
      <p:nvGrpSpPr>
        <p:cNvPr id="1" name=""/>
        <p:cNvGrpSpPr/>
        <p:nvPr/>
      </p:nvGrpSpPr>
      <p:grpSpPr>
        <a:xfrm>
          <a:off x="0" y="0"/>
          <a:ext cx="0" cy="0"/>
          <a:chOff x="0" y="0"/>
          <a:chExt cx="0" cy="0"/>
        </a:xfrm>
      </p:grpSpPr>
      <p:pic>
        <p:nvPicPr>
          <p:cNvPr id="4" name="Picture 2" descr="http://www.cija.ca/wp-content/uploads/2012/08/technology1.jpg"/>
          <p:cNvPicPr>
            <a:picLocks noChangeAspect="1" noChangeArrowheads="1"/>
          </p:cNvPicPr>
          <p:nvPr userDrawn="1"/>
        </p:nvPicPr>
        <p:blipFill>
          <a:blip r:embed="rId2">
            <a:extLst>
              <a:ext uri="{28A0092B-C50C-407E-A947-70E740481C1C}">
                <a14:useLocalDpi xmlns:a14="http://schemas.microsoft.com/office/drawing/2010/main" val="0"/>
              </a:ext>
            </a:extLst>
          </a:blip>
          <a:srcRect t="-1256"/>
          <a:stretch>
            <a:fillRect/>
          </a:stretch>
        </p:blipFill>
        <p:spPr bwMode="auto">
          <a:xfrm>
            <a:off x="8243888" y="-242888"/>
            <a:ext cx="896937" cy="755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p:cNvSpPr txBox="1">
            <a:spLocks/>
          </p:cNvSpPr>
          <p:nvPr userDrawn="1"/>
        </p:nvSpPr>
        <p:spPr>
          <a:xfrm flipH="1">
            <a:off x="8588375" y="6429375"/>
            <a:ext cx="304800" cy="192088"/>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6A8B9F90-BDCC-4BF6-B55D-D10191832397}" type="slidenum">
              <a:rPr lang="en-US" altLang="en-US" sz="900" smtClean="0">
                <a:solidFill>
                  <a:srgbClr val="FFFFFF"/>
                </a:solidFill>
                <a:latin typeface="Calibri" panose="020F0502020204030204" pitchFamily="34" charset="0"/>
              </a:rPr>
              <a:pPr algn="r">
                <a:spcBef>
                  <a:spcPct val="20000"/>
                </a:spcBef>
                <a:buFont typeface="Arial" panose="020B0604020202020204" pitchFamily="34" charset="0"/>
                <a:buNone/>
                <a:defRPr/>
              </a:pPr>
              <a:t>‹#›</a:t>
            </a:fld>
            <a:endParaRPr lang="en-CA" altLang="en-US" sz="900" smtClean="0">
              <a:solidFill>
                <a:srgbClr val="FFFFFF"/>
              </a:solidFill>
              <a:latin typeface="Calibri" panose="020F0502020204030204" pitchFamily="34" charset="0"/>
            </a:endParaRPr>
          </a:p>
        </p:txBody>
      </p:sp>
      <p:sp>
        <p:nvSpPr>
          <p:cNvPr id="13" name="Text Placeholder 11"/>
          <p:cNvSpPr>
            <a:spLocks noGrp="1"/>
          </p:cNvSpPr>
          <p:nvPr>
            <p:ph type="body" sz="quarter" idx="11"/>
          </p:nvPr>
        </p:nvSpPr>
        <p:spPr>
          <a:xfrm>
            <a:off x="438954" y="627534"/>
            <a:ext cx="7733446"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2800" b="1" i="0" u="none" strike="noStrike" kern="1200" cap="all" spc="150" normalizeH="0" baseline="0" noProof="0">
                <a:ln>
                  <a:noFill/>
                </a:ln>
                <a:solidFill>
                  <a:srgbClr val="0C2344"/>
                </a:solidFill>
                <a:effectLst/>
                <a:uLnTx/>
                <a:uFillTx/>
                <a:latin typeface="Calibri" panose="020F0502020204030204" pitchFamily="34" charset="0"/>
                <a:cs typeface="Whitney Bold"/>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smtClean="0"/>
              <a:t>Click to edit Master text styles</a:t>
            </a:r>
          </a:p>
        </p:txBody>
      </p:sp>
      <p:sp>
        <p:nvSpPr>
          <p:cNvPr id="14" name="Text Placeholder 11"/>
          <p:cNvSpPr>
            <a:spLocks noGrp="1"/>
          </p:cNvSpPr>
          <p:nvPr>
            <p:ph type="body" sz="quarter" idx="12"/>
          </p:nvPr>
        </p:nvSpPr>
        <p:spPr>
          <a:xfrm>
            <a:off x="438954" y="1344168"/>
            <a:ext cx="7733446" cy="5109168"/>
          </a:xfrm>
          <a:prstGeom prst="rect">
            <a:avLst/>
          </a:prstGeom>
        </p:spPr>
        <p:txBody>
          <a:bodyPr lIns="0" tIns="0" rIns="0" bIns="0">
            <a:normAutofit/>
          </a:bodyPr>
          <a:lstStyle>
            <a:lvl1pPr marL="285750" marR="0" indent="-285750" algn="l" defTabSz="914400" rtl="0" eaLnBrk="1" fontAlgn="auto" latinLnBrk="0" hangingPunct="1">
              <a:lnSpc>
                <a:spcPct val="130000"/>
              </a:lnSpc>
              <a:spcBef>
                <a:spcPct val="0"/>
              </a:spcBef>
              <a:spcAft>
                <a:spcPts val="0"/>
              </a:spcAft>
              <a:buClrTx/>
              <a:buSzTx/>
              <a:buFont typeface="Arial" panose="020B0604020202020204" pitchFamily="34" charset="0"/>
              <a:buChar char="•"/>
              <a:tabLst/>
              <a:defRPr kumimoji="0" lang="en-US" sz="1500" b="0" i="0" u="none" strike="noStrike" kern="1200" cap="none" spc="40" normalizeH="0" baseline="0" noProof="0">
                <a:ln>
                  <a:noFill/>
                </a:ln>
                <a:solidFill>
                  <a:srgbClr val="0C2344"/>
                </a:solidFill>
                <a:effectLst/>
                <a:uLnTx/>
                <a:uFillTx/>
                <a:latin typeface="Calibri Light" panose="020F0302020204030204" pitchFamily="34" charset="0"/>
                <a:cs typeface="Whitney Book"/>
              </a:defRPr>
            </a:lvl1pPr>
            <a:lvl2pPr>
              <a:buFont typeface="Courier New" panose="02070309020205020404" pitchFamily="49" charset="0"/>
              <a:buChar char="o"/>
              <a:defRPr sz="1200" b="0" i="0" baseline="0">
                <a:latin typeface="Calibri Light" panose="020F0302020204030204" pitchFamily="34" charset="0"/>
                <a:cs typeface="Calibri Light" panose="020F0302020204030204" pitchFamily="34" charset="0"/>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58400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805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0" y="1131888"/>
            <a:ext cx="4167188"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7" name="Picture 4" descr="https://shareit.it.ubc.ca/obresources/Logos-Templates/Logos%20%20UBC%20IT/Full%20Unit%20Signature%20with%20Logo%20-%20UBC%20Information%20Technology/UBC_blue/UBCITWordmarkBlu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7338" y="1459422"/>
            <a:ext cx="3592512" cy="484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857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End Slide - 2">
    <p:spTree>
      <p:nvGrpSpPr>
        <p:cNvPr id="1" name=""/>
        <p:cNvGrpSpPr/>
        <p:nvPr/>
      </p:nvGrpSpPr>
      <p:grpSpPr>
        <a:xfrm>
          <a:off x="0" y="0"/>
          <a:ext cx="0" cy="0"/>
          <a:chOff x="0" y="0"/>
          <a:chExt cx="0" cy="0"/>
        </a:xfrm>
      </p:grpSpPr>
      <p:pic>
        <p:nvPicPr>
          <p:cNvPr id="2" name="Picture 2" descr="http://www.fibrefab.com/wp-content/uploads/2015/05/fib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111125"/>
            <a:ext cx="9359900" cy="725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107950" y="1131888"/>
            <a:ext cx="4275138"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5" name="Picture 4" descr="https://shareit.it.ubc.ca/obresources/Logos-Templates/Logos%20%20UBC%20IT/Full%20Unit%20Signature%20with%20Logo%20-%20UBC%20Information%20Technology/UBC_blue/UBCITWordmarkBlu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7338" y="1459422"/>
            <a:ext cx="3592512" cy="484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003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End Slide -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3" y="0"/>
            <a:ext cx="92170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36513" y="1131888"/>
            <a:ext cx="4203701"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5" name="Picture 4" descr="https://shareit.it.ubc.ca/obresources/Logos-Templates/Logos%20%20UBC%20IT/Full%20Unit%20Signature%20with%20Logo%20-%20UBC%20Information%20Technology/UBC_blue/UBCITWordmarkBlu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7338" y="1459422"/>
            <a:ext cx="3592512" cy="484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623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End Slide - 2">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183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3" name="Rectangle 2"/>
          <p:cNvSpPr/>
          <p:nvPr userDrawn="1"/>
        </p:nvSpPr>
        <p:spPr>
          <a:xfrm>
            <a:off x="0" y="1131888"/>
            <a:ext cx="4167188"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5" name="Picture 4" descr="https://shareit.it.ubc.ca/obresources/Logos-Templates/Logos%20%20UBC%20IT/Full%20Unit%20Signature%20with%20Logo%20-%20UBC%20Information%20Technology/UBC_blue/UBCITWordmarkBlu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7338" y="1459422"/>
            <a:ext cx="3592512" cy="484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515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3" y="0"/>
            <a:ext cx="9180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Rectangle 6"/>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 name="Picture 9"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8"/>
          <p:cNvSpPr>
            <a:spLocks noGrp="1"/>
          </p:cNvSpPr>
          <p:nvPr>
            <p:ph type="body" sz="quarter" idx="11"/>
          </p:nvPr>
        </p:nvSpPr>
        <p:spPr>
          <a:xfrm>
            <a:off x="365587" y="1332646"/>
            <a:ext cx="5430376" cy="1823086"/>
          </a:xfrm>
          <a:prstGeom prst="rect">
            <a:avLst/>
          </a:prstGeom>
        </p:spPr>
        <p:txBody>
          <a:bodyPr vert="horz" lIns="0" tIns="0" rIns="0" bIns="0" anchor="t" anchorCtr="0"/>
          <a:lstStyle>
            <a:lvl1pPr marL="0" indent="0">
              <a:lnSpc>
                <a:spcPts val="3800"/>
              </a:lnSpc>
              <a:spcBef>
                <a:spcPts val="0"/>
              </a:spcBef>
              <a:buNone/>
              <a:defRPr sz="3600" b="1" i="0" kern="0" cap="all" spc="150" baseline="0">
                <a:solidFill>
                  <a:schemeClr val="tx1"/>
                </a:solidFill>
                <a:latin typeface="Calibri" panose="020F0502020204030204" pitchFamily="34" charset="0"/>
                <a:cs typeface="Whitney Bold"/>
              </a:defRPr>
            </a:lvl1pPr>
          </a:lstStyle>
          <a:p>
            <a:pPr lvl="0"/>
            <a:r>
              <a:rPr lang="en-CA" dirty="0" smtClean="0"/>
              <a:t>Click to edit Master text styles</a:t>
            </a:r>
          </a:p>
        </p:txBody>
      </p:sp>
      <p:sp>
        <p:nvSpPr>
          <p:cNvPr id="16"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chemeClr val="tx1"/>
                </a:solidFill>
                <a:latin typeface="Calibri" panose="020F0502020204030204" pitchFamily="34" charset="0"/>
                <a:cs typeface="Whitney Book"/>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smtClean="0"/>
              <a:t>Click to edit Master text styles</a:t>
            </a:r>
          </a:p>
        </p:txBody>
      </p:sp>
      <p:sp>
        <p:nvSpPr>
          <p:cNvPr id="17"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900" b="0" i="0" kern="0" cap="all" spc="150" normalizeH="0" baseline="0">
                <a:solidFill>
                  <a:srgbClr val="0C2344"/>
                </a:solidFill>
                <a:latin typeface="Calibri" panose="020F0502020204030204" pitchFamily="34" charset="0"/>
                <a:cs typeface="Whitney Bold"/>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smtClean="0"/>
              <a:t>Click to edit Master text styles</a:t>
            </a:r>
          </a:p>
        </p:txBody>
      </p:sp>
    </p:spTree>
    <p:extLst>
      <p:ext uri="{BB962C8B-B14F-4D97-AF65-F5344CB8AC3E}">
        <p14:creationId xmlns:p14="http://schemas.microsoft.com/office/powerpoint/2010/main" val="1685823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3">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r="-400"/>
          <a:stretch>
            <a:fillRect/>
          </a:stretch>
        </p:blipFill>
        <p:spPr bwMode="auto">
          <a:xfrm>
            <a:off x="0" y="0"/>
            <a:ext cx="9180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Rectangle 6"/>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 name="Picture 9"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8"/>
          <p:cNvSpPr>
            <a:spLocks noGrp="1"/>
          </p:cNvSpPr>
          <p:nvPr>
            <p:ph type="body" sz="quarter" idx="11"/>
          </p:nvPr>
        </p:nvSpPr>
        <p:spPr>
          <a:xfrm>
            <a:off x="365587" y="1332646"/>
            <a:ext cx="5430376" cy="1823086"/>
          </a:xfrm>
          <a:prstGeom prst="rect">
            <a:avLst/>
          </a:prstGeom>
        </p:spPr>
        <p:txBody>
          <a:bodyPr vert="horz" lIns="0" tIns="0" rIns="0" bIns="0" anchor="t" anchorCtr="0"/>
          <a:lstStyle>
            <a:lvl1pPr marL="0" indent="0">
              <a:lnSpc>
                <a:spcPts val="3800"/>
              </a:lnSpc>
              <a:spcBef>
                <a:spcPts val="0"/>
              </a:spcBef>
              <a:buNone/>
              <a:defRPr sz="3600" b="1" i="0" kern="0" cap="all" spc="150" baseline="0">
                <a:solidFill>
                  <a:schemeClr val="tx1"/>
                </a:solidFill>
                <a:latin typeface="Calibri" panose="020F0502020204030204" pitchFamily="34" charset="0"/>
                <a:cs typeface="Whitney Bold"/>
              </a:defRPr>
            </a:lvl1pPr>
          </a:lstStyle>
          <a:p>
            <a:pPr lvl="0"/>
            <a:r>
              <a:rPr lang="en-CA" dirty="0" smtClean="0"/>
              <a:t>Click to edit Master text styles</a:t>
            </a:r>
          </a:p>
        </p:txBody>
      </p:sp>
      <p:sp>
        <p:nvSpPr>
          <p:cNvPr id="12"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chemeClr val="tx1"/>
                </a:solidFill>
                <a:latin typeface="Calibri" panose="020F0502020204030204" pitchFamily="34" charset="0"/>
                <a:cs typeface="Whitney Book"/>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smtClean="0"/>
              <a:t>Click to edit Master text styles</a:t>
            </a:r>
          </a:p>
        </p:txBody>
      </p:sp>
      <p:sp>
        <p:nvSpPr>
          <p:cNvPr id="13"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900" b="0" i="0" kern="0" cap="all" spc="150" normalizeH="0" baseline="0">
                <a:solidFill>
                  <a:srgbClr val="0C2344"/>
                </a:solidFill>
                <a:latin typeface="Calibri" panose="020F0502020204030204" pitchFamily="34" charset="0"/>
                <a:cs typeface="Whitney Bold"/>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smtClean="0"/>
              <a:t>Click to edit Master text styles</a:t>
            </a:r>
          </a:p>
        </p:txBody>
      </p:sp>
    </p:spTree>
    <p:extLst>
      <p:ext uri="{BB962C8B-B14F-4D97-AF65-F5344CB8AC3E}">
        <p14:creationId xmlns:p14="http://schemas.microsoft.com/office/powerpoint/2010/main" val="3500695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Rectangle 6"/>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 name="Picture 9"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8"/>
          <p:cNvSpPr>
            <a:spLocks noGrp="1"/>
          </p:cNvSpPr>
          <p:nvPr>
            <p:ph type="body" sz="quarter" idx="11"/>
          </p:nvPr>
        </p:nvSpPr>
        <p:spPr>
          <a:xfrm>
            <a:off x="365587" y="1332646"/>
            <a:ext cx="5430376" cy="1823086"/>
          </a:xfrm>
          <a:prstGeom prst="rect">
            <a:avLst/>
          </a:prstGeom>
        </p:spPr>
        <p:txBody>
          <a:bodyPr vert="horz" lIns="0" tIns="0" rIns="0" bIns="0" anchor="t" anchorCtr="0"/>
          <a:lstStyle>
            <a:lvl1pPr marL="0" indent="0">
              <a:lnSpc>
                <a:spcPts val="3800"/>
              </a:lnSpc>
              <a:spcBef>
                <a:spcPts val="0"/>
              </a:spcBef>
              <a:buNone/>
              <a:defRPr sz="3600" b="1" i="0" kern="0" cap="all" spc="150" baseline="0">
                <a:solidFill>
                  <a:schemeClr val="tx1"/>
                </a:solidFill>
                <a:latin typeface="Calibri" panose="020F0502020204030204" pitchFamily="34" charset="0"/>
                <a:cs typeface="Whitney Bold"/>
              </a:defRPr>
            </a:lvl1pPr>
          </a:lstStyle>
          <a:p>
            <a:pPr lvl="0"/>
            <a:r>
              <a:rPr lang="en-CA" dirty="0" smtClean="0"/>
              <a:t>Click to edit Master text styles</a:t>
            </a:r>
          </a:p>
        </p:txBody>
      </p:sp>
      <p:sp>
        <p:nvSpPr>
          <p:cNvPr id="13"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chemeClr val="tx1"/>
                </a:solidFill>
                <a:latin typeface="Calibri" panose="020F0502020204030204" pitchFamily="34" charset="0"/>
                <a:cs typeface="Whitney Book"/>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smtClean="0"/>
              <a:t>Click to edit Master text styles</a:t>
            </a:r>
          </a:p>
        </p:txBody>
      </p:sp>
      <p:sp>
        <p:nvSpPr>
          <p:cNvPr id="14"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900" b="0" i="0" kern="0" cap="all" spc="150" normalizeH="0" baseline="0">
                <a:solidFill>
                  <a:srgbClr val="0C2344"/>
                </a:solidFill>
                <a:latin typeface="Calibri" panose="020F0502020204030204" pitchFamily="34" charset="0"/>
                <a:cs typeface="Whitney Bold"/>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smtClean="0"/>
              <a:t>Click to edit Master text styles</a:t>
            </a:r>
          </a:p>
        </p:txBody>
      </p:sp>
    </p:spTree>
    <p:extLst>
      <p:ext uri="{BB962C8B-B14F-4D97-AF65-F5344CB8AC3E}">
        <p14:creationId xmlns:p14="http://schemas.microsoft.com/office/powerpoint/2010/main" val="2167229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Rectangle 6"/>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 name="Picture 9"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8"/>
          <p:cNvSpPr>
            <a:spLocks noGrp="1"/>
          </p:cNvSpPr>
          <p:nvPr>
            <p:ph type="body" sz="quarter" idx="11"/>
          </p:nvPr>
        </p:nvSpPr>
        <p:spPr>
          <a:xfrm>
            <a:off x="365587" y="1332646"/>
            <a:ext cx="5430376" cy="1823086"/>
          </a:xfrm>
          <a:prstGeom prst="rect">
            <a:avLst/>
          </a:prstGeom>
        </p:spPr>
        <p:txBody>
          <a:bodyPr vert="horz" lIns="0" tIns="0" rIns="0" bIns="0" anchor="t" anchorCtr="0"/>
          <a:lstStyle>
            <a:lvl1pPr marL="0" indent="0">
              <a:lnSpc>
                <a:spcPts val="3800"/>
              </a:lnSpc>
              <a:spcBef>
                <a:spcPts val="0"/>
              </a:spcBef>
              <a:buNone/>
              <a:defRPr sz="3600" b="1" i="0" kern="0" cap="all" spc="150" baseline="0">
                <a:solidFill>
                  <a:schemeClr val="tx1"/>
                </a:solidFill>
                <a:latin typeface="Calibri" panose="020F0502020204030204" pitchFamily="34" charset="0"/>
                <a:cs typeface="Whitney Bold"/>
              </a:defRPr>
            </a:lvl1pPr>
          </a:lstStyle>
          <a:p>
            <a:pPr lvl="0"/>
            <a:r>
              <a:rPr lang="en-CA" dirty="0" smtClean="0"/>
              <a:t>Click to edit Master text styles</a:t>
            </a:r>
          </a:p>
        </p:txBody>
      </p:sp>
      <p:sp>
        <p:nvSpPr>
          <p:cNvPr id="13"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chemeClr val="tx1"/>
                </a:solidFill>
                <a:latin typeface="Calibri" panose="020F0502020204030204" pitchFamily="34" charset="0"/>
                <a:cs typeface="Whitney Book"/>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smtClean="0"/>
              <a:t>Click to edit Master text styles</a:t>
            </a:r>
          </a:p>
        </p:txBody>
      </p:sp>
      <p:sp>
        <p:nvSpPr>
          <p:cNvPr id="14"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900" b="0" i="0" kern="0" cap="all" spc="150" normalizeH="0" baseline="0">
                <a:solidFill>
                  <a:srgbClr val="0C2344"/>
                </a:solidFill>
                <a:latin typeface="Calibri" panose="020F0502020204030204" pitchFamily="34" charset="0"/>
                <a:cs typeface="Whitney Bold"/>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smtClean="0"/>
              <a:t>Click to edit Master text styles</a:t>
            </a:r>
          </a:p>
        </p:txBody>
      </p:sp>
    </p:spTree>
    <p:extLst>
      <p:ext uri="{BB962C8B-B14F-4D97-AF65-F5344CB8AC3E}">
        <p14:creationId xmlns:p14="http://schemas.microsoft.com/office/powerpoint/2010/main" val="4147508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5">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Rectangle 6"/>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 name="Picture 9"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8"/>
          <p:cNvSpPr>
            <a:spLocks noGrp="1"/>
          </p:cNvSpPr>
          <p:nvPr>
            <p:ph type="body" sz="quarter" idx="11"/>
          </p:nvPr>
        </p:nvSpPr>
        <p:spPr>
          <a:xfrm>
            <a:off x="365587" y="1332646"/>
            <a:ext cx="5430376" cy="1823086"/>
          </a:xfrm>
          <a:prstGeom prst="rect">
            <a:avLst/>
          </a:prstGeom>
        </p:spPr>
        <p:txBody>
          <a:bodyPr vert="horz" lIns="0" tIns="0" rIns="0" bIns="0" anchor="t" anchorCtr="0"/>
          <a:lstStyle>
            <a:lvl1pPr marL="0" indent="0">
              <a:lnSpc>
                <a:spcPts val="3800"/>
              </a:lnSpc>
              <a:spcBef>
                <a:spcPts val="0"/>
              </a:spcBef>
              <a:buNone/>
              <a:defRPr sz="3600" b="1" i="0" kern="0" cap="all" spc="150" baseline="0">
                <a:solidFill>
                  <a:schemeClr val="tx1"/>
                </a:solidFill>
                <a:latin typeface="Calibri" panose="020F0502020204030204" pitchFamily="34" charset="0"/>
                <a:cs typeface="Whitney Bold"/>
              </a:defRPr>
            </a:lvl1pPr>
          </a:lstStyle>
          <a:p>
            <a:pPr lvl="0"/>
            <a:r>
              <a:rPr lang="en-CA" dirty="0" smtClean="0"/>
              <a:t>Click to edit Master text styles</a:t>
            </a:r>
          </a:p>
        </p:txBody>
      </p:sp>
      <p:sp>
        <p:nvSpPr>
          <p:cNvPr id="14"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chemeClr val="tx1"/>
                </a:solidFill>
                <a:latin typeface="Calibri" panose="020F0502020204030204" pitchFamily="34" charset="0"/>
                <a:cs typeface="Whitney Book"/>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smtClean="0"/>
              <a:t>Click to edit Master text styles</a:t>
            </a:r>
          </a:p>
        </p:txBody>
      </p:sp>
      <p:sp>
        <p:nvSpPr>
          <p:cNvPr id="15"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900" b="0" i="0" kern="0" cap="all" spc="150" normalizeH="0" baseline="0">
                <a:solidFill>
                  <a:srgbClr val="0C2344"/>
                </a:solidFill>
                <a:latin typeface="Calibri" panose="020F0502020204030204" pitchFamily="34" charset="0"/>
                <a:cs typeface="Whitney Bold"/>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smtClean="0"/>
              <a:t>Click to edit Master text styles</a:t>
            </a:r>
          </a:p>
        </p:txBody>
      </p:sp>
    </p:spTree>
    <p:extLst>
      <p:ext uri="{BB962C8B-B14F-4D97-AF65-F5344CB8AC3E}">
        <p14:creationId xmlns:p14="http://schemas.microsoft.com/office/powerpoint/2010/main" val="3377441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5">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Rectangle 6"/>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 name="Picture 9"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8"/>
          <p:cNvSpPr>
            <a:spLocks noGrp="1"/>
          </p:cNvSpPr>
          <p:nvPr>
            <p:ph type="body" sz="quarter" idx="11"/>
          </p:nvPr>
        </p:nvSpPr>
        <p:spPr>
          <a:xfrm>
            <a:off x="365587" y="1332646"/>
            <a:ext cx="5430376" cy="1823086"/>
          </a:xfrm>
          <a:prstGeom prst="rect">
            <a:avLst/>
          </a:prstGeom>
        </p:spPr>
        <p:txBody>
          <a:bodyPr vert="horz" lIns="0" tIns="0" rIns="0" bIns="0" anchor="t" anchorCtr="0"/>
          <a:lstStyle>
            <a:lvl1pPr marL="0" indent="0">
              <a:lnSpc>
                <a:spcPts val="3800"/>
              </a:lnSpc>
              <a:spcBef>
                <a:spcPts val="0"/>
              </a:spcBef>
              <a:buNone/>
              <a:defRPr sz="3600" b="1" i="0" kern="0" cap="all" spc="150" baseline="0">
                <a:solidFill>
                  <a:schemeClr val="tx1"/>
                </a:solidFill>
                <a:latin typeface="Calibri" panose="020F0502020204030204" pitchFamily="34" charset="0"/>
                <a:cs typeface="Whitney Bold"/>
              </a:defRPr>
            </a:lvl1pPr>
          </a:lstStyle>
          <a:p>
            <a:pPr lvl="0"/>
            <a:r>
              <a:rPr lang="en-CA" dirty="0" smtClean="0"/>
              <a:t>Click to edit Master text styles</a:t>
            </a:r>
          </a:p>
        </p:txBody>
      </p:sp>
      <p:sp>
        <p:nvSpPr>
          <p:cNvPr id="13"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chemeClr val="tx1"/>
                </a:solidFill>
                <a:latin typeface="Calibri" panose="020F0502020204030204" pitchFamily="34" charset="0"/>
                <a:cs typeface="Whitney Book"/>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smtClean="0"/>
              <a:t>Click to edit Master text styles</a:t>
            </a:r>
          </a:p>
        </p:txBody>
      </p:sp>
      <p:sp>
        <p:nvSpPr>
          <p:cNvPr id="14"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900" b="0" i="0" kern="0" cap="all" spc="150" normalizeH="0" baseline="0">
                <a:solidFill>
                  <a:srgbClr val="0C2344"/>
                </a:solidFill>
                <a:latin typeface="Calibri" panose="020F0502020204030204" pitchFamily="34" charset="0"/>
                <a:cs typeface="Whitney Bold"/>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smtClean="0"/>
              <a:t>Click to edit Master text styles</a:t>
            </a:r>
          </a:p>
        </p:txBody>
      </p:sp>
    </p:spTree>
    <p:extLst>
      <p:ext uri="{BB962C8B-B14F-4D97-AF65-F5344CB8AC3E}">
        <p14:creationId xmlns:p14="http://schemas.microsoft.com/office/powerpoint/2010/main" val="3494603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py Slide - 1">
    <p:spTree>
      <p:nvGrpSpPr>
        <p:cNvPr id="1" name=""/>
        <p:cNvGrpSpPr/>
        <p:nvPr/>
      </p:nvGrpSpPr>
      <p:grpSpPr>
        <a:xfrm>
          <a:off x="0" y="0"/>
          <a:ext cx="0" cy="0"/>
          <a:chOff x="0" y="0"/>
          <a:chExt cx="0" cy="0"/>
        </a:xfrm>
      </p:grpSpPr>
      <p:pic>
        <p:nvPicPr>
          <p:cNvPr id="4" name="Picture 9" descr="s4b282c2015.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4"/>
          <p:cNvSpPr txBox="1">
            <a:spLocks/>
          </p:cNvSpPr>
          <p:nvPr userDrawn="1"/>
        </p:nvSpPr>
        <p:spPr>
          <a:xfrm flipH="1">
            <a:off x="8588375" y="6429375"/>
            <a:ext cx="304800" cy="192088"/>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95AECF43-8910-43DD-9170-5BAAFA70AF41}" type="slidenum">
              <a:rPr lang="en-US" altLang="en-US" sz="900" smtClean="0">
                <a:latin typeface="Calibri" panose="020F0502020204030204" pitchFamily="34" charset="0"/>
              </a:rPr>
              <a:pPr algn="r">
                <a:spcBef>
                  <a:spcPct val="20000"/>
                </a:spcBef>
                <a:buFont typeface="Arial" panose="020B0604020202020204" pitchFamily="34" charset="0"/>
                <a:buNone/>
                <a:defRPr/>
              </a:pPr>
              <a:t>‹#›</a:t>
            </a:fld>
            <a:endParaRPr lang="en-CA" altLang="en-US" sz="900" smtClean="0">
              <a:latin typeface="Calibri" panose="020F0502020204030204" pitchFamily="34" charset="0"/>
            </a:endParaRPr>
          </a:p>
        </p:txBody>
      </p:sp>
      <p:sp>
        <p:nvSpPr>
          <p:cNvPr id="8" name="Text Placeholder 11"/>
          <p:cNvSpPr>
            <a:spLocks noGrp="1"/>
          </p:cNvSpPr>
          <p:nvPr>
            <p:ph type="body" sz="quarter" idx="12"/>
          </p:nvPr>
        </p:nvSpPr>
        <p:spPr>
          <a:xfrm>
            <a:off x="438954" y="1344168"/>
            <a:ext cx="7877462" cy="5109168"/>
          </a:xfrm>
          <a:prstGeom prst="rect">
            <a:avLst/>
          </a:prstGeom>
        </p:spPr>
        <p:txBody>
          <a:bodyPr lIns="0" tIns="0" rIns="0" bIns="0">
            <a:normAutofit/>
          </a:bodyPr>
          <a:lstStyle>
            <a:lvl1pPr marL="285750" marR="0" indent="-285750" algn="l" defTabSz="914400" rtl="0" eaLnBrk="1" fontAlgn="auto" latinLnBrk="0" hangingPunct="1">
              <a:lnSpc>
                <a:spcPct val="130000"/>
              </a:lnSpc>
              <a:spcBef>
                <a:spcPct val="0"/>
              </a:spcBef>
              <a:spcAft>
                <a:spcPts val="0"/>
              </a:spcAft>
              <a:buClrTx/>
              <a:buSzTx/>
              <a:buFont typeface="Arial" panose="020B0604020202020204" pitchFamily="34" charset="0"/>
              <a:buChar char="•"/>
              <a:tabLst/>
              <a:defRPr kumimoji="0" lang="en-US" sz="1500" b="0" i="0" u="none" strike="noStrike" kern="1200" cap="none" spc="40" normalizeH="0" baseline="0" noProof="0">
                <a:ln>
                  <a:noFill/>
                </a:ln>
                <a:solidFill>
                  <a:srgbClr val="0C2344"/>
                </a:solidFill>
                <a:effectLst/>
                <a:uLnTx/>
                <a:uFillTx/>
                <a:latin typeface="Calibri Light" panose="020F0302020204030204" pitchFamily="34" charset="0"/>
                <a:cs typeface="Whitney Book"/>
              </a:defRPr>
            </a:lvl1pPr>
            <a:lvl2pPr>
              <a:buFont typeface="Courier New" panose="02070309020205020404" pitchFamily="49" charset="0"/>
              <a:buChar char="o"/>
              <a:defRPr sz="1200" b="0" i="0" baseline="0">
                <a:latin typeface="Calibri Light" panose="020F0302020204030204" pitchFamily="34" charset="0"/>
                <a:cs typeface="Calibri Light" panose="020F0302020204030204" pitchFamily="34" charset="0"/>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a:p>
            <a:pPr lvl="1"/>
            <a:r>
              <a:rPr lang="en-US" dirty="0" smtClean="0"/>
              <a:t>Second level</a:t>
            </a:r>
          </a:p>
        </p:txBody>
      </p:sp>
      <p:sp>
        <p:nvSpPr>
          <p:cNvPr id="9" name="Text Placeholder 11"/>
          <p:cNvSpPr>
            <a:spLocks noGrp="1"/>
          </p:cNvSpPr>
          <p:nvPr>
            <p:ph type="body" sz="quarter" idx="11"/>
          </p:nvPr>
        </p:nvSpPr>
        <p:spPr>
          <a:xfrm>
            <a:off x="438954" y="627534"/>
            <a:ext cx="7877462"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2800" b="1" i="0" u="none" strike="noStrike" kern="1200" cap="all" spc="150" normalizeH="0" baseline="0" noProof="0">
                <a:ln>
                  <a:noFill/>
                </a:ln>
                <a:solidFill>
                  <a:srgbClr val="0C2344"/>
                </a:solidFill>
                <a:effectLst/>
                <a:uLnTx/>
                <a:uFillTx/>
                <a:latin typeface="Calibri" panose="020F0502020204030204" pitchFamily="34" charset="0"/>
                <a:cs typeface="Whitney Bold"/>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smtClean="0"/>
              <a:t>Click to edit Master text styles</a:t>
            </a:r>
          </a:p>
        </p:txBody>
      </p:sp>
    </p:spTree>
    <p:extLst>
      <p:ext uri="{BB962C8B-B14F-4D97-AF65-F5344CB8AC3E}">
        <p14:creationId xmlns:p14="http://schemas.microsoft.com/office/powerpoint/2010/main" val="529874440"/>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Graphics Slide - 1">
    <p:spTree>
      <p:nvGrpSpPr>
        <p:cNvPr id="1" name=""/>
        <p:cNvGrpSpPr/>
        <p:nvPr/>
      </p:nvGrpSpPr>
      <p:grpSpPr>
        <a:xfrm>
          <a:off x="0" y="0"/>
          <a:ext cx="0" cy="0"/>
          <a:chOff x="0" y="0"/>
          <a:chExt cx="0" cy="0"/>
        </a:xfrm>
      </p:grpSpPr>
      <p:pic>
        <p:nvPicPr>
          <p:cNvPr id="4" name="Picture 9" descr="s4b282c2015.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56638" y="307975"/>
            <a:ext cx="236537"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4"/>
          <p:cNvSpPr txBox="1">
            <a:spLocks/>
          </p:cNvSpPr>
          <p:nvPr userDrawn="1"/>
        </p:nvSpPr>
        <p:spPr>
          <a:xfrm flipH="1">
            <a:off x="8588375" y="6429375"/>
            <a:ext cx="304800" cy="192088"/>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D4EEE9D3-7CE9-46A2-B250-142D1D5867B3}" type="slidenum">
              <a:rPr lang="en-US" altLang="en-US" sz="900" smtClean="0">
                <a:latin typeface="Calibri" panose="020F0502020204030204" pitchFamily="34" charset="0"/>
              </a:rPr>
              <a:pPr algn="r">
                <a:spcBef>
                  <a:spcPct val="20000"/>
                </a:spcBef>
                <a:buFont typeface="Arial" panose="020B0604020202020204" pitchFamily="34" charset="0"/>
                <a:buNone/>
                <a:defRPr/>
              </a:pPr>
              <a:t>‹#›</a:t>
            </a:fld>
            <a:endParaRPr lang="en-CA" altLang="en-US" sz="900" smtClean="0">
              <a:latin typeface="Calibri" panose="020F0502020204030204" pitchFamily="34" charset="0"/>
            </a:endParaRPr>
          </a:p>
        </p:txBody>
      </p:sp>
      <p:sp>
        <p:nvSpPr>
          <p:cNvPr id="9" name="Text Placeholder 11"/>
          <p:cNvSpPr>
            <a:spLocks noGrp="1"/>
          </p:cNvSpPr>
          <p:nvPr>
            <p:ph type="body" sz="quarter" idx="11"/>
          </p:nvPr>
        </p:nvSpPr>
        <p:spPr>
          <a:xfrm>
            <a:off x="438954" y="627534"/>
            <a:ext cx="7877462"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2800" b="1" i="0" u="none" strike="noStrike" kern="1200" cap="all" spc="150" normalizeH="0" baseline="0" noProof="0">
                <a:ln>
                  <a:noFill/>
                </a:ln>
                <a:solidFill>
                  <a:srgbClr val="0C2344"/>
                </a:solidFill>
                <a:effectLst/>
                <a:uLnTx/>
                <a:uFillTx/>
                <a:latin typeface="Calibri" panose="020F0502020204030204" pitchFamily="34" charset="0"/>
                <a:cs typeface="Whitney Bold"/>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smtClean="0"/>
              <a:t>Click to edit Master text styles</a:t>
            </a:r>
          </a:p>
        </p:txBody>
      </p:sp>
      <p:sp>
        <p:nvSpPr>
          <p:cNvPr id="11" name="Text Placeholder 11"/>
          <p:cNvSpPr>
            <a:spLocks noGrp="1"/>
          </p:cNvSpPr>
          <p:nvPr>
            <p:ph type="body" sz="quarter" idx="12"/>
          </p:nvPr>
        </p:nvSpPr>
        <p:spPr>
          <a:xfrm>
            <a:off x="438954" y="1344168"/>
            <a:ext cx="7877462" cy="5109168"/>
          </a:xfrm>
          <a:prstGeom prst="rect">
            <a:avLst/>
          </a:prstGeom>
        </p:spPr>
        <p:txBody>
          <a:bodyPr lIns="0" tIns="0" rIns="0" bIns="0">
            <a:normAutofit/>
          </a:bodyPr>
          <a:lstStyle>
            <a:lvl1pPr marL="285750" marR="0" indent="-285750" algn="l" defTabSz="914400" rtl="0" eaLnBrk="1" fontAlgn="auto" latinLnBrk="0" hangingPunct="1">
              <a:lnSpc>
                <a:spcPct val="130000"/>
              </a:lnSpc>
              <a:spcBef>
                <a:spcPct val="0"/>
              </a:spcBef>
              <a:spcAft>
                <a:spcPts val="0"/>
              </a:spcAft>
              <a:buClrTx/>
              <a:buSzTx/>
              <a:buFont typeface="Arial" panose="020B0604020202020204" pitchFamily="34" charset="0"/>
              <a:buChar char="•"/>
              <a:tabLst/>
              <a:defRPr kumimoji="0" lang="en-US" sz="1500" b="0" i="0" u="none" strike="noStrike" kern="1200" cap="none" spc="40" normalizeH="0" baseline="0" noProof="0">
                <a:ln>
                  <a:noFill/>
                </a:ln>
                <a:solidFill>
                  <a:srgbClr val="0C2344"/>
                </a:solidFill>
                <a:effectLst/>
                <a:uLnTx/>
                <a:uFillTx/>
                <a:latin typeface="Calibri Light" panose="020F0302020204030204" pitchFamily="34" charset="0"/>
                <a:cs typeface="Whitney Book"/>
              </a:defRPr>
            </a:lvl1pPr>
            <a:lvl2pPr>
              <a:buFont typeface="Courier New" panose="02070309020205020404" pitchFamily="49" charset="0"/>
              <a:buChar char="o"/>
              <a:defRPr sz="1200" b="0" i="0" baseline="0">
                <a:latin typeface="Calibri Light" panose="020F0302020204030204" pitchFamily="34" charset="0"/>
                <a:cs typeface="Calibri Light" panose="020F0302020204030204" pitchFamily="34" charset="0"/>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58075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163" r:id="rId1"/>
    <p:sldLayoutId id="2147485164" r:id="rId2"/>
    <p:sldLayoutId id="2147485165" r:id="rId3"/>
    <p:sldLayoutId id="2147485166" r:id="rId4"/>
    <p:sldLayoutId id="2147485167" r:id="rId5"/>
    <p:sldLayoutId id="2147485168" r:id="rId6"/>
    <p:sldLayoutId id="2147485169" r:id="rId7"/>
    <p:sldLayoutId id="2147485170" r:id="rId8"/>
    <p:sldLayoutId id="2147485171" r:id="rId9"/>
    <p:sldLayoutId id="2147485172" r:id="rId10"/>
    <p:sldLayoutId id="2147485173" r:id="rId11"/>
    <p:sldLayoutId id="2147485174" r:id="rId12"/>
    <p:sldLayoutId id="2147485175" r:id="rId13"/>
    <p:sldLayoutId id="2147485176" r:id="rId14"/>
    <p:sldLayoutId id="2147485177" r:id="rId15"/>
    <p:sldLayoutId id="2147485178" r:id="rId16"/>
    <p:sldLayoutId id="2147485179" r:id="rId17"/>
    <p:sldLayoutId id="2147485180" r:id="rId18"/>
    <p:sldLayoutId id="2147485181" r:id="rId19"/>
  </p:sldLayoutIdLst>
  <p:timing>
    <p:tnLst>
      <p:par>
        <p:cTn id="1" dur="indefinite" restart="never" nodeType="tmRoot"/>
      </p:par>
    </p:tnLst>
  </p:timing>
  <p:hf sldNum="0" hd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5pPr>
      <a:lvl6pPr marL="457200" algn="ctr" defTabSz="457200" rtl="0" fontAlgn="base">
        <a:spcBef>
          <a:spcPct val="0"/>
        </a:spcBef>
        <a:spcAft>
          <a:spcPct val="0"/>
        </a:spcAft>
        <a:defRPr sz="4400">
          <a:solidFill>
            <a:schemeClr val="tx1"/>
          </a:solidFill>
          <a:latin typeface="Arial" charset="0"/>
          <a:ea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65124" y="1331913"/>
            <a:ext cx="5575027" cy="1520825"/>
          </a:xfrm>
        </p:spPr>
        <p:txBody>
          <a:bodyPr/>
          <a:lstStyle/>
          <a:p>
            <a:pPr>
              <a:defRPr/>
            </a:pPr>
            <a:endParaRPr lang="en-CA" dirty="0"/>
          </a:p>
          <a:p>
            <a:pPr>
              <a:defRPr/>
            </a:pPr>
            <a:r>
              <a:rPr lang="en-CA" dirty="0" smtClean="0"/>
              <a:t>Mass </a:t>
            </a:r>
            <a:r>
              <a:rPr lang="en-CA" dirty="0" err="1" smtClean="0"/>
              <a:t>Mailout</a:t>
            </a:r>
            <a:r>
              <a:rPr lang="en-CA" dirty="0" smtClean="0"/>
              <a:t> Tool</a:t>
            </a:r>
          </a:p>
          <a:p>
            <a:pPr>
              <a:defRPr/>
            </a:pPr>
            <a:r>
              <a:rPr lang="en-CA" dirty="0" smtClean="0"/>
              <a:t>Survey results</a:t>
            </a:r>
          </a:p>
        </p:txBody>
      </p:sp>
      <p:sp>
        <p:nvSpPr>
          <p:cNvPr id="3" name="Text Placeholder 2"/>
          <p:cNvSpPr>
            <a:spLocks noGrp="1"/>
          </p:cNvSpPr>
          <p:nvPr>
            <p:ph type="body" sz="quarter" idx="12"/>
          </p:nvPr>
        </p:nvSpPr>
        <p:spPr>
          <a:xfrm>
            <a:off x="365125" y="3003550"/>
            <a:ext cx="5430838" cy="322263"/>
          </a:xfrm>
        </p:spPr>
        <p:txBody>
          <a:bodyPr/>
          <a:lstStyle/>
          <a:p>
            <a:pPr>
              <a:defRPr/>
            </a:pPr>
            <a:r>
              <a:rPr lang="en-CA" dirty="0" smtClean="0"/>
              <a:t>May 2018</a:t>
            </a:r>
            <a:endParaRPr lang="en-CA" dirty="0"/>
          </a:p>
        </p:txBody>
      </p:sp>
      <p:sp>
        <p:nvSpPr>
          <p:cNvPr id="5" name="Text Placeholder 4"/>
          <p:cNvSpPr>
            <a:spLocks noGrp="1"/>
          </p:cNvSpPr>
          <p:nvPr>
            <p:ph type="body" sz="quarter" idx="13"/>
          </p:nvPr>
        </p:nvSpPr>
        <p:spPr/>
        <p:txBody>
          <a:bodyPr/>
          <a:lstStyle/>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CA" dirty="0" smtClean="0"/>
              <a:t>Satisfaction by tool</a:t>
            </a:r>
            <a:endParaRPr lang="en-CA" dirty="0"/>
          </a:p>
        </p:txBody>
      </p:sp>
      <p:graphicFrame>
        <p:nvGraphicFramePr>
          <p:cNvPr id="6" name="Chart 5"/>
          <p:cNvGraphicFramePr/>
          <p:nvPr>
            <p:extLst>
              <p:ext uri="{D42A27DB-BD31-4B8C-83A1-F6EECF244321}">
                <p14:modId xmlns:p14="http://schemas.microsoft.com/office/powerpoint/2010/main" val="273757550"/>
              </p:ext>
            </p:extLst>
          </p:nvPr>
        </p:nvGraphicFramePr>
        <p:xfrm>
          <a:off x="539552" y="1412777"/>
          <a:ext cx="7704856" cy="48245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6090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407550127"/>
              </p:ext>
            </p:extLst>
          </p:nvPr>
        </p:nvGraphicFramePr>
        <p:xfrm>
          <a:off x="179512" y="1124744"/>
          <a:ext cx="8280920"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p:cNvSpPr>
            <a:spLocks noGrp="1"/>
          </p:cNvSpPr>
          <p:nvPr>
            <p:ph type="body" sz="quarter" idx="11"/>
          </p:nvPr>
        </p:nvSpPr>
        <p:spPr>
          <a:xfrm>
            <a:off x="438954" y="627534"/>
            <a:ext cx="7877462" cy="623331"/>
          </a:xfrm>
        </p:spPr>
        <p:txBody>
          <a:bodyPr/>
          <a:lstStyle/>
          <a:p>
            <a:r>
              <a:rPr lang="en-CA" dirty="0" smtClean="0"/>
              <a:t>ISSUES WITH CURRENT TOOLS</a:t>
            </a:r>
            <a:endParaRPr lang="en-CA" dirty="0"/>
          </a:p>
        </p:txBody>
      </p:sp>
    </p:spTree>
    <p:extLst>
      <p:ext uri="{BB962C8B-B14F-4D97-AF65-F5344CB8AC3E}">
        <p14:creationId xmlns:p14="http://schemas.microsoft.com/office/powerpoint/2010/main" val="2439596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11"/>
          </p:nvPr>
        </p:nvSpPr>
        <p:spPr>
          <a:xfrm>
            <a:off x="438954" y="627534"/>
            <a:ext cx="7877462" cy="623331"/>
          </a:xfrm>
        </p:spPr>
        <p:txBody>
          <a:bodyPr/>
          <a:lstStyle/>
          <a:p>
            <a:r>
              <a:rPr lang="en-CA" dirty="0" smtClean="0"/>
              <a:t>Benefits of Current Tool</a:t>
            </a:r>
            <a:endParaRPr lang="en-CA" dirty="0"/>
          </a:p>
        </p:txBody>
      </p:sp>
      <p:graphicFrame>
        <p:nvGraphicFramePr>
          <p:cNvPr id="8" name="Chart 7"/>
          <p:cNvGraphicFramePr>
            <a:graphicFrameLocks/>
          </p:cNvGraphicFramePr>
          <p:nvPr>
            <p:extLst>
              <p:ext uri="{D42A27DB-BD31-4B8C-83A1-F6EECF244321}">
                <p14:modId xmlns:p14="http://schemas.microsoft.com/office/powerpoint/2010/main" val="2538551757"/>
              </p:ext>
            </p:extLst>
          </p:nvPr>
        </p:nvGraphicFramePr>
        <p:xfrm>
          <a:off x="177218" y="1274137"/>
          <a:ext cx="8400933"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2241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989097166"/>
              </p:ext>
            </p:extLst>
          </p:nvPr>
        </p:nvGraphicFramePr>
        <p:xfrm>
          <a:off x="1043608" y="1556792"/>
          <a:ext cx="7185158" cy="436796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p:cNvSpPr>
            <a:spLocks noGrp="1"/>
          </p:cNvSpPr>
          <p:nvPr>
            <p:ph type="body" sz="quarter" idx="11"/>
          </p:nvPr>
        </p:nvSpPr>
        <p:spPr>
          <a:xfrm>
            <a:off x="438954" y="627534"/>
            <a:ext cx="7877462" cy="623331"/>
          </a:xfrm>
        </p:spPr>
        <p:txBody>
          <a:bodyPr/>
          <a:lstStyle/>
          <a:p>
            <a:r>
              <a:rPr lang="en-CA" dirty="0" smtClean="0"/>
              <a:t>Current spend</a:t>
            </a:r>
            <a:endParaRPr lang="en-CA" dirty="0"/>
          </a:p>
        </p:txBody>
      </p:sp>
    </p:spTree>
    <p:extLst>
      <p:ext uri="{BB962C8B-B14F-4D97-AF65-F5344CB8AC3E}">
        <p14:creationId xmlns:p14="http://schemas.microsoft.com/office/powerpoint/2010/main" val="982641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964308162"/>
              </p:ext>
            </p:extLst>
          </p:nvPr>
        </p:nvGraphicFramePr>
        <p:xfrm>
          <a:off x="774411" y="1484784"/>
          <a:ext cx="7325981"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2"/>
          <p:cNvSpPr>
            <a:spLocks noGrp="1"/>
          </p:cNvSpPr>
          <p:nvPr>
            <p:ph type="body" sz="quarter" idx="11"/>
          </p:nvPr>
        </p:nvSpPr>
        <p:spPr>
          <a:xfrm>
            <a:off x="438954" y="627534"/>
            <a:ext cx="7877462" cy="623331"/>
          </a:xfrm>
        </p:spPr>
        <p:txBody>
          <a:bodyPr/>
          <a:lstStyle/>
          <a:p>
            <a:r>
              <a:rPr lang="en-CA" dirty="0" smtClean="0"/>
              <a:t>TOP Required features</a:t>
            </a:r>
            <a:endParaRPr lang="en-CA" dirty="0"/>
          </a:p>
        </p:txBody>
      </p:sp>
    </p:spTree>
    <p:extLst>
      <p:ext uri="{BB962C8B-B14F-4D97-AF65-F5344CB8AC3E}">
        <p14:creationId xmlns:p14="http://schemas.microsoft.com/office/powerpoint/2010/main" val="1444235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462858048"/>
              </p:ext>
            </p:extLst>
          </p:nvPr>
        </p:nvGraphicFramePr>
        <p:xfrm>
          <a:off x="755576" y="883979"/>
          <a:ext cx="7200800" cy="570414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p:cNvSpPr>
            <a:spLocks noGrp="1"/>
          </p:cNvSpPr>
          <p:nvPr>
            <p:ph type="body" sz="quarter" idx="11"/>
          </p:nvPr>
        </p:nvSpPr>
        <p:spPr>
          <a:xfrm>
            <a:off x="395536" y="260648"/>
            <a:ext cx="7877462" cy="623331"/>
          </a:xfrm>
        </p:spPr>
        <p:txBody>
          <a:bodyPr/>
          <a:lstStyle/>
          <a:p>
            <a:r>
              <a:rPr lang="en-CA" dirty="0" smtClean="0"/>
              <a:t>Required features</a:t>
            </a:r>
            <a:endParaRPr lang="en-CA" dirty="0"/>
          </a:p>
        </p:txBody>
      </p:sp>
    </p:spTree>
    <p:extLst>
      <p:ext uri="{BB962C8B-B14F-4D97-AF65-F5344CB8AC3E}">
        <p14:creationId xmlns:p14="http://schemas.microsoft.com/office/powerpoint/2010/main" val="3028793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CA" dirty="0" smtClean="0"/>
              <a:t>Summary</a:t>
            </a:r>
            <a:endParaRPr lang="en-CA" dirty="0"/>
          </a:p>
        </p:txBody>
      </p:sp>
      <p:sp>
        <p:nvSpPr>
          <p:cNvPr id="3" name="Text Placeholder 2"/>
          <p:cNvSpPr>
            <a:spLocks noGrp="1"/>
          </p:cNvSpPr>
          <p:nvPr>
            <p:ph type="body" sz="quarter" idx="12"/>
          </p:nvPr>
        </p:nvSpPr>
        <p:spPr/>
        <p:txBody>
          <a:bodyPr/>
          <a:lstStyle/>
          <a:p>
            <a:r>
              <a:rPr lang="en-CA" sz="2400" dirty="0" smtClean="0"/>
              <a:t>Many tools being used on campus</a:t>
            </a:r>
          </a:p>
          <a:p>
            <a:r>
              <a:rPr lang="en-CA" sz="2400" dirty="0" smtClean="0"/>
              <a:t>1/3 are not FIPPA compliant</a:t>
            </a:r>
          </a:p>
          <a:p>
            <a:r>
              <a:rPr lang="en-CA" sz="2400" dirty="0" smtClean="0"/>
              <a:t>Users are generally unsatisfied with their tool</a:t>
            </a:r>
          </a:p>
          <a:p>
            <a:r>
              <a:rPr lang="en-CA" sz="2400" dirty="0" smtClean="0"/>
              <a:t>Users are spending between $500 - $1000 </a:t>
            </a:r>
          </a:p>
          <a:p>
            <a:r>
              <a:rPr lang="en-CA" sz="2400" dirty="0" smtClean="0"/>
              <a:t>Users want a tool that:</a:t>
            </a:r>
          </a:p>
          <a:p>
            <a:pPr lvl="1"/>
            <a:r>
              <a:rPr lang="en-CA" sz="2400" dirty="0" smtClean="0"/>
              <a:t>Is </a:t>
            </a:r>
            <a:r>
              <a:rPr lang="en-CA" sz="2400" b="1" dirty="0" smtClean="0"/>
              <a:t>user-friendly</a:t>
            </a:r>
          </a:p>
          <a:p>
            <a:pPr lvl="1"/>
            <a:r>
              <a:rPr lang="en-CA" sz="2400" dirty="0" smtClean="0"/>
              <a:t>Has </a:t>
            </a:r>
            <a:r>
              <a:rPr lang="en-CA" sz="2400" b="1" dirty="0" smtClean="0"/>
              <a:t>mail list </a:t>
            </a:r>
            <a:r>
              <a:rPr lang="en-CA" sz="2400" dirty="0" smtClean="0"/>
              <a:t>management capabilities</a:t>
            </a:r>
          </a:p>
          <a:p>
            <a:pPr lvl="1"/>
            <a:r>
              <a:rPr lang="en-CA" sz="2400" dirty="0" smtClean="0"/>
              <a:t>Has flexible </a:t>
            </a:r>
            <a:r>
              <a:rPr lang="en-CA" sz="2400" b="1" dirty="0" smtClean="0"/>
              <a:t>templates</a:t>
            </a:r>
          </a:p>
          <a:p>
            <a:pPr lvl="1"/>
            <a:r>
              <a:rPr lang="en-CA" sz="2400" dirty="0" smtClean="0"/>
              <a:t>Has robust </a:t>
            </a:r>
            <a:r>
              <a:rPr lang="en-CA" sz="2400" b="1" dirty="0" smtClean="0"/>
              <a:t>analytics</a:t>
            </a:r>
          </a:p>
          <a:p>
            <a:pPr lvl="1"/>
            <a:r>
              <a:rPr lang="en-CA" sz="2400" dirty="0" smtClean="0"/>
              <a:t>Is </a:t>
            </a:r>
            <a:r>
              <a:rPr lang="en-CA" sz="2400" b="1" dirty="0" smtClean="0"/>
              <a:t>reliable</a:t>
            </a:r>
          </a:p>
          <a:p>
            <a:pPr lvl="1"/>
            <a:endParaRPr lang="en-CA" dirty="0" smtClean="0"/>
          </a:p>
        </p:txBody>
      </p:sp>
    </p:spTree>
    <p:extLst>
      <p:ext uri="{BB962C8B-B14F-4D97-AF65-F5344CB8AC3E}">
        <p14:creationId xmlns:p14="http://schemas.microsoft.com/office/powerpoint/2010/main" val="1672747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39738" y="627063"/>
            <a:ext cx="7732712" cy="623887"/>
          </a:xfrm>
        </p:spPr>
        <p:txBody>
          <a:bodyPr/>
          <a:lstStyle/>
          <a:p>
            <a:pPr>
              <a:defRPr/>
            </a:pPr>
            <a:r>
              <a:rPr lang="en-CA" dirty="0" smtClean="0"/>
              <a:t>PURPOSE</a:t>
            </a:r>
            <a:endParaRPr lang="en-CA" dirty="0"/>
          </a:p>
        </p:txBody>
      </p:sp>
      <p:sp>
        <p:nvSpPr>
          <p:cNvPr id="3" name="Text Placeholder 2"/>
          <p:cNvSpPr>
            <a:spLocks noGrp="1"/>
          </p:cNvSpPr>
          <p:nvPr>
            <p:ph type="body" sz="quarter" idx="12"/>
          </p:nvPr>
        </p:nvSpPr>
        <p:spPr>
          <a:xfrm>
            <a:off x="439738" y="1344613"/>
            <a:ext cx="7732712" cy="5108575"/>
          </a:xfrm>
        </p:spPr>
        <p:txBody>
          <a:bodyPr>
            <a:normAutofit/>
          </a:bodyPr>
          <a:lstStyle/>
          <a:p>
            <a:r>
              <a:rPr lang="en-US" sz="2400" dirty="0"/>
              <a:t>M</a:t>
            </a:r>
            <a:r>
              <a:rPr lang="en-US" sz="2400" dirty="0" smtClean="0"/>
              <a:t>ass </a:t>
            </a:r>
            <a:r>
              <a:rPr lang="en-US" sz="2400" dirty="0" err="1"/>
              <a:t>mailout</a:t>
            </a:r>
            <a:r>
              <a:rPr lang="en-US" sz="2400" dirty="0"/>
              <a:t> </a:t>
            </a:r>
            <a:r>
              <a:rPr lang="en-US" sz="2400" dirty="0" smtClean="0"/>
              <a:t>tool landscape at UBC</a:t>
            </a:r>
          </a:p>
          <a:p>
            <a:r>
              <a:rPr lang="en-US" sz="2400" dirty="0" smtClean="0"/>
              <a:t>Satisfaction levels</a:t>
            </a:r>
          </a:p>
          <a:p>
            <a:r>
              <a:rPr lang="en-US" sz="2400" dirty="0" smtClean="0"/>
              <a:t>Features required </a:t>
            </a:r>
            <a:r>
              <a:rPr lang="en-US" sz="2400" dirty="0"/>
              <a:t>in a future </a:t>
            </a:r>
            <a:r>
              <a:rPr lang="en-US" sz="2400" dirty="0" smtClean="0"/>
              <a:t>tool</a:t>
            </a:r>
            <a:endParaRPr lang="en-CA"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39738" y="627063"/>
            <a:ext cx="7732712" cy="623887"/>
          </a:xfrm>
        </p:spPr>
        <p:txBody>
          <a:bodyPr/>
          <a:lstStyle/>
          <a:p>
            <a:pPr>
              <a:defRPr/>
            </a:pPr>
            <a:r>
              <a:rPr lang="en-CA" dirty="0" smtClean="0"/>
              <a:t>SURVEY METHODOLOGY</a:t>
            </a:r>
            <a:endParaRPr lang="en-CA" dirty="0"/>
          </a:p>
        </p:txBody>
      </p:sp>
      <p:graphicFrame>
        <p:nvGraphicFramePr>
          <p:cNvPr id="6" name="Table 5"/>
          <p:cNvGraphicFramePr>
            <a:graphicFrameLocks noGrp="1"/>
          </p:cNvGraphicFramePr>
          <p:nvPr>
            <p:extLst>
              <p:ext uri="{D42A27DB-BD31-4B8C-83A1-F6EECF244321}">
                <p14:modId xmlns:p14="http://schemas.microsoft.com/office/powerpoint/2010/main" val="1892230907"/>
              </p:ext>
            </p:extLst>
          </p:nvPr>
        </p:nvGraphicFramePr>
        <p:xfrm>
          <a:off x="251520" y="1772816"/>
          <a:ext cx="7776864" cy="3086100"/>
        </p:xfrm>
        <a:graphic>
          <a:graphicData uri="http://schemas.openxmlformats.org/drawingml/2006/table">
            <a:tbl>
              <a:tblPr firstRow="1" firstCol="1" bandRow="1">
                <a:tableStyleId>{5940675A-B579-460E-94D1-54222C63F5DA}</a:tableStyleId>
              </a:tblPr>
              <a:tblGrid>
                <a:gridCol w="1738005"/>
                <a:gridCol w="2078419"/>
                <a:gridCol w="1152128"/>
                <a:gridCol w="1368152"/>
                <a:gridCol w="1440160"/>
              </a:tblGrid>
              <a:tr h="630514">
                <a:tc>
                  <a:txBody>
                    <a:bodyPr/>
                    <a:lstStyle/>
                    <a:p>
                      <a:pPr algn="ctr">
                        <a:lnSpc>
                          <a:spcPct val="150000"/>
                        </a:lnSpc>
                        <a:spcAft>
                          <a:spcPts val="0"/>
                        </a:spcAft>
                      </a:pPr>
                      <a:r>
                        <a:rPr lang="en-US" sz="1500" b="1" dirty="0">
                          <a:effectLst/>
                        </a:rPr>
                        <a:t>Audience</a:t>
                      </a:r>
                      <a:endParaRPr lang="en-CA" sz="1500" b="1" dirty="0">
                        <a:effectLst/>
                        <a:latin typeface="Calibri" panose="020F0502020204030204"/>
                        <a:ea typeface="HGMinchoB"/>
                        <a:cs typeface="Georgia" panose="02040502050405020303" pitchFamily="18" charset="0"/>
                      </a:endParaRPr>
                    </a:p>
                  </a:txBody>
                  <a:tcPr marL="68580" marR="68580" marT="0" marB="0" anchor="ctr"/>
                </a:tc>
                <a:tc>
                  <a:txBody>
                    <a:bodyPr/>
                    <a:lstStyle/>
                    <a:p>
                      <a:pPr algn="ctr">
                        <a:lnSpc>
                          <a:spcPct val="150000"/>
                        </a:lnSpc>
                        <a:spcAft>
                          <a:spcPts val="0"/>
                        </a:spcAft>
                      </a:pPr>
                      <a:r>
                        <a:rPr lang="en-US" sz="1500" b="1">
                          <a:effectLst/>
                        </a:rPr>
                        <a:t>Communications Mechanism</a:t>
                      </a:r>
                      <a:endParaRPr lang="en-CA" sz="1500" b="1">
                        <a:effectLst/>
                        <a:latin typeface="Calibri" panose="020F0502020204030204"/>
                        <a:ea typeface="HGMinchoB"/>
                        <a:cs typeface="Georgia" panose="02040502050405020303" pitchFamily="18" charset="0"/>
                      </a:endParaRPr>
                    </a:p>
                  </a:txBody>
                  <a:tcPr marL="68580" marR="68580" marT="0" marB="0" anchor="ctr"/>
                </a:tc>
                <a:tc>
                  <a:txBody>
                    <a:bodyPr/>
                    <a:lstStyle/>
                    <a:p>
                      <a:pPr algn="ctr">
                        <a:lnSpc>
                          <a:spcPct val="150000"/>
                        </a:lnSpc>
                        <a:spcAft>
                          <a:spcPts val="0"/>
                        </a:spcAft>
                      </a:pPr>
                      <a:r>
                        <a:rPr lang="en-US" sz="1500" b="1">
                          <a:effectLst/>
                        </a:rPr>
                        <a:t># of recipients</a:t>
                      </a:r>
                      <a:endParaRPr lang="en-CA" sz="1500" b="1">
                        <a:effectLst/>
                        <a:latin typeface="Calibri" panose="020F0502020204030204"/>
                        <a:ea typeface="HGMinchoB"/>
                        <a:cs typeface="Georgia" panose="02040502050405020303" pitchFamily="18" charset="0"/>
                      </a:endParaRPr>
                    </a:p>
                  </a:txBody>
                  <a:tcPr marL="68580" marR="68580" marT="0" marB="0" anchor="ctr"/>
                </a:tc>
                <a:tc>
                  <a:txBody>
                    <a:bodyPr/>
                    <a:lstStyle/>
                    <a:p>
                      <a:pPr algn="ctr">
                        <a:lnSpc>
                          <a:spcPct val="150000"/>
                        </a:lnSpc>
                        <a:spcAft>
                          <a:spcPts val="0"/>
                        </a:spcAft>
                      </a:pPr>
                      <a:r>
                        <a:rPr lang="en-US" sz="1500" b="1">
                          <a:effectLst/>
                        </a:rPr>
                        <a:t># of survey respondents</a:t>
                      </a:r>
                      <a:endParaRPr lang="en-CA" sz="1500" b="1">
                        <a:effectLst/>
                        <a:latin typeface="Calibri" panose="020F0502020204030204"/>
                        <a:ea typeface="HGMinchoB"/>
                        <a:cs typeface="Georgia" panose="02040502050405020303" pitchFamily="18" charset="0"/>
                      </a:endParaRPr>
                    </a:p>
                  </a:txBody>
                  <a:tcPr marL="68580" marR="68580" marT="0" marB="0" anchor="ctr"/>
                </a:tc>
                <a:tc>
                  <a:txBody>
                    <a:bodyPr/>
                    <a:lstStyle/>
                    <a:p>
                      <a:pPr algn="ctr">
                        <a:lnSpc>
                          <a:spcPct val="150000"/>
                        </a:lnSpc>
                        <a:spcAft>
                          <a:spcPts val="0"/>
                        </a:spcAft>
                      </a:pPr>
                      <a:r>
                        <a:rPr lang="en-US" sz="1500" b="1" dirty="0">
                          <a:effectLst/>
                        </a:rPr>
                        <a:t>Response rate</a:t>
                      </a:r>
                      <a:endParaRPr lang="en-CA" sz="1500" b="1" dirty="0">
                        <a:effectLst/>
                        <a:latin typeface="Calibri" panose="020F0502020204030204"/>
                        <a:ea typeface="HGMinchoB"/>
                        <a:cs typeface="Georgia" panose="02040502050405020303" pitchFamily="18" charset="0"/>
                      </a:endParaRPr>
                    </a:p>
                  </a:txBody>
                  <a:tcPr marL="68580" marR="68580" marT="0" marB="0" anchor="ctr"/>
                </a:tc>
              </a:tr>
              <a:tr h="963691">
                <a:tc>
                  <a:txBody>
                    <a:bodyPr/>
                    <a:lstStyle/>
                    <a:p>
                      <a:pPr>
                        <a:lnSpc>
                          <a:spcPct val="150000"/>
                        </a:lnSpc>
                        <a:spcAft>
                          <a:spcPts val="300"/>
                        </a:spcAft>
                      </a:pPr>
                      <a:r>
                        <a:rPr lang="en-US" sz="1500">
                          <a:effectLst/>
                        </a:rPr>
                        <a:t>Communications and marketing staff at UBC</a:t>
                      </a:r>
                      <a:endParaRPr lang="en-CA" sz="1500">
                        <a:effectLst/>
                        <a:latin typeface="Calibri" panose="020F0502020204030204"/>
                        <a:ea typeface="HGMinchoB"/>
                        <a:cs typeface="Georgia" panose="02040502050405020303" pitchFamily="18" charset="0"/>
                      </a:endParaRPr>
                    </a:p>
                  </a:txBody>
                  <a:tcPr marL="68580" marR="68580" marT="0" marB="0"/>
                </a:tc>
                <a:tc>
                  <a:txBody>
                    <a:bodyPr/>
                    <a:lstStyle/>
                    <a:p>
                      <a:pPr>
                        <a:lnSpc>
                          <a:spcPct val="150000"/>
                        </a:lnSpc>
                        <a:spcAft>
                          <a:spcPts val="300"/>
                        </a:spcAft>
                      </a:pPr>
                      <a:r>
                        <a:rPr lang="en-US" sz="1500" dirty="0">
                          <a:effectLst/>
                        </a:rPr>
                        <a:t>Communicators Network Newsletter</a:t>
                      </a:r>
                      <a:endParaRPr lang="en-CA" sz="1500" dirty="0">
                        <a:effectLst/>
                        <a:latin typeface="Calibri" panose="020F0502020204030204"/>
                        <a:ea typeface="HGMinchoB"/>
                        <a:cs typeface="Georgia" panose="02040502050405020303" pitchFamily="18" charset="0"/>
                      </a:endParaRPr>
                    </a:p>
                  </a:txBody>
                  <a:tcPr marL="68580" marR="68580" marT="0" marB="0"/>
                </a:tc>
                <a:tc>
                  <a:txBody>
                    <a:bodyPr/>
                    <a:lstStyle/>
                    <a:p>
                      <a:pPr>
                        <a:lnSpc>
                          <a:spcPct val="150000"/>
                        </a:lnSpc>
                        <a:spcAft>
                          <a:spcPts val="300"/>
                        </a:spcAft>
                      </a:pPr>
                      <a:r>
                        <a:rPr lang="en-US" sz="1500">
                          <a:effectLst/>
                        </a:rPr>
                        <a:t>380</a:t>
                      </a:r>
                      <a:endParaRPr lang="en-CA" sz="1500">
                        <a:effectLst/>
                        <a:latin typeface="Calibri" panose="020F0502020204030204"/>
                        <a:ea typeface="HGMinchoB"/>
                        <a:cs typeface="Georgia" panose="02040502050405020303" pitchFamily="18" charset="0"/>
                      </a:endParaRPr>
                    </a:p>
                  </a:txBody>
                  <a:tcPr marL="68580" marR="68580" marT="0" marB="0"/>
                </a:tc>
                <a:tc>
                  <a:txBody>
                    <a:bodyPr/>
                    <a:lstStyle/>
                    <a:p>
                      <a:pPr>
                        <a:lnSpc>
                          <a:spcPct val="150000"/>
                        </a:lnSpc>
                        <a:spcAft>
                          <a:spcPts val="300"/>
                        </a:spcAft>
                      </a:pPr>
                      <a:r>
                        <a:rPr lang="en-US" sz="1500">
                          <a:effectLst/>
                        </a:rPr>
                        <a:t>93</a:t>
                      </a:r>
                      <a:endParaRPr lang="en-CA" sz="1500">
                        <a:effectLst/>
                        <a:latin typeface="Calibri" panose="020F0502020204030204"/>
                        <a:ea typeface="HGMinchoB"/>
                        <a:cs typeface="Georgia" panose="02040502050405020303" pitchFamily="18" charset="0"/>
                      </a:endParaRPr>
                    </a:p>
                  </a:txBody>
                  <a:tcPr marL="68580" marR="68580" marT="0" marB="0"/>
                </a:tc>
                <a:tc>
                  <a:txBody>
                    <a:bodyPr/>
                    <a:lstStyle/>
                    <a:p>
                      <a:pPr>
                        <a:lnSpc>
                          <a:spcPct val="150000"/>
                        </a:lnSpc>
                        <a:spcAft>
                          <a:spcPts val="300"/>
                        </a:spcAft>
                      </a:pPr>
                      <a:r>
                        <a:rPr lang="en-US" sz="1500">
                          <a:effectLst/>
                        </a:rPr>
                        <a:t>24%</a:t>
                      </a:r>
                      <a:endParaRPr lang="en-CA" sz="1500">
                        <a:effectLst/>
                        <a:latin typeface="Calibri" panose="020F0502020204030204"/>
                        <a:ea typeface="HGMinchoB"/>
                        <a:cs typeface="Georgia" panose="02040502050405020303" pitchFamily="18" charset="0"/>
                      </a:endParaRPr>
                    </a:p>
                  </a:txBody>
                  <a:tcPr marL="68580" marR="68580" marT="0" marB="0"/>
                </a:tc>
              </a:tr>
              <a:tr h="963691">
                <a:tc>
                  <a:txBody>
                    <a:bodyPr/>
                    <a:lstStyle/>
                    <a:p>
                      <a:pPr>
                        <a:lnSpc>
                          <a:spcPct val="150000"/>
                        </a:lnSpc>
                        <a:spcAft>
                          <a:spcPts val="300"/>
                        </a:spcAft>
                      </a:pPr>
                      <a:r>
                        <a:rPr lang="en-US" sz="1500">
                          <a:effectLst/>
                        </a:rPr>
                        <a:t>Development and Alumni staff at UBC</a:t>
                      </a:r>
                      <a:endParaRPr lang="en-CA" sz="1500">
                        <a:effectLst/>
                        <a:latin typeface="Calibri" panose="020F0502020204030204"/>
                        <a:ea typeface="HGMinchoB"/>
                        <a:cs typeface="Georgia" panose="02040502050405020303" pitchFamily="18" charset="0"/>
                      </a:endParaRPr>
                    </a:p>
                  </a:txBody>
                  <a:tcPr marL="68580" marR="68580" marT="0" marB="0"/>
                </a:tc>
                <a:tc>
                  <a:txBody>
                    <a:bodyPr/>
                    <a:lstStyle/>
                    <a:p>
                      <a:pPr>
                        <a:lnSpc>
                          <a:spcPct val="150000"/>
                        </a:lnSpc>
                        <a:spcAft>
                          <a:spcPts val="300"/>
                        </a:spcAft>
                      </a:pPr>
                      <a:r>
                        <a:rPr lang="en-US" sz="1500">
                          <a:effectLst/>
                        </a:rPr>
                        <a:t>Development and Alumni Staff Mail list</a:t>
                      </a:r>
                      <a:endParaRPr lang="en-CA" sz="1500">
                        <a:effectLst/>
                        <a:latin typeface="Calibri" panose="020F0502020204030204"/>
                        <a:ea typeface="HGMinchoB"/>
                        <a:cs typeface="Georgia" panose="02040502050405020303" pitchFamily="18" charset="0"/>
                      </a:endParaRPr>
                    </a:p>
                  </a:txBody>
                  <a:tcPr marL="68580" marR="68580" marT="0" marB="0"/>
                </a:tc>
                <a:tc>
                  <a:txBody>
                    <a:bodyPr/>
                    <a:lstStyle/>
                    <a:p>
                      <a:pPr>
                        <a:lnSpc>
                          <a:spcPct val="150000"/>
                        </a:lnSpc>
                        <a:spcAft>
                          <a:spcPts val="300"/>
                        </a:spcAft>
                      </a:pPr>
                      <a:r>
                        <a:rPr lang="en-US" sz="1500">
                          <a:effectLst/>
                        </a:rPr>
                        <a:t>313</a:t>
                      </a:r>
                      <a:endParaRPr lang="en-CA" sz="1500">
                        <a:effectLst/>
                        <a:latin typeface="Calibri" panose="020F0502020204030204"/>
                        <a:ea typeface="HGMinchoB"/>
                        <a:cs typeface="Georgia" panose="02040502050405020303" pitchFamily="18" charset="0"/>
                      </a:endParaRPr>
                    </a:p>
                  </a:txBody>
                  <a:tcPr marL="68580" marR="68580" marT="0" marB="0"/>
                </a:tc>
                <a:tc>
                  <a:txBody>
                    <a:bodyPr/>
                    <a:lstStyle/>
                    <a:p>
                      <a:pPr>
                        <a:lnSpc>
                          <a:spcPct val="150000"/>
                        </a:lnSpc>
                        <a:spcAft>
                          <a:spcPts val="300"/>
                        </a:spcAft>
                      </a:pPr>
                      <a:r>
                        <a:rPr lang="en-US" sz="1500">
                          <a:effectLst/>
                        </a:rPr>
                        <a:t>130</a:t>
                      </a:r>
                      <a:endParaRPr lang="en-CA" sz="1500">
                        <a:effectLst/>
                        <a:latin typeface="Calibri" panose="020F0502020204030204"/>
                        <a:ea typeface="HGMinchoB"/>
                        <a:cs typeface="Georgia" panose="02040502050405020303" pitchFamily="18" charset="0"/>
                      </a:endParaRPr>
                    </a:p>
                  </a:txBody>
                  <a:tcPr marL="68580" marR="68580" marT="0" marB="0"/>
                </a:tc>
                <a:tc>
                  <a:txBody>
                    <a:bodyPr/>
                    <a:lstStyle/>
                    <a:p>
                      <a:pPr>
                        <a:lnSpc>
                          <a:spcPct val="150000"/>
                        </a:lnSpc>
                        <a:spcAft>
                          <a:spcPts val="300"/>
                        </a:spcAft>
                      </a:pPr>
                      <a:r>
                        <a:rPr lang="en-US" sz="1500">
                          <a:effectLst/>
                        </a:rPr>
                        <a:t>42%</a:t>
                      </a:r>
                      <a:endParaRPr lang="en-CA" sz="1500">
                        <a:effectLst/>
                        <a:latin typeface="Calibri" panose="020F0502020204030204"/>
                        <a:ea typeface="HGMinchoB"/>
                        <a:cs typeface="Georgia" panose="02040502050405020303" pitchFamily="18" charset="0"/>
                      </a:endParaRPr>
                    </a:p>
                  </a:txBody>
                  <a:tcPr marL="68580" marR="68580" marT="0" marB="0"/>
                </a:tc>
              </a:tr>
              <a:tr h="297336">
                <a:tc>
                  <a:txBody>
                    <a:bodyPr/>
                    <a:lstStyle/>
                    <a:p>
                      <a:pPr>
                        <a:lnSpc>
                          <a:spcPct val="150000"/>
                        </a:lnSpc>
                        <a:spcAft>
                          <a:spcPts val="300"/>
                        </a:spcAft>
                      </a:pPr>
                      <a:r>
                        <a:rPr lang="en-US" sz="1500" dirty="0">
                          <a:effectLst/>
                        </a:rPr>
                        <a:t> </a:t>
                      </a:r>
                      <a:endParaRPr lang="en-CA" sz="1500" dirty="0">
                        <a:effectLst/>
                        <a:latin typeface="Calibri" panose="020F0502020204030204"/>
                        <a:ea typeface="HGMinchoB"/>
                        <a:cs typeface="Georgia" panose="02040502050405020303" pitchFamily="18" charset="0"/>
                      </a:endParaRPr>
                    </a:p>
                  </a:txBody>
                  <a:tcPr marL="68580" marR="68580" marT="0" marB="0"/>
                </a:tc>
                <a:tc>
                  <a:txBody>
                    <a:bodyPr/>
                    <a:lstStyle/>
                    <a:p>
                      <a:pPr>
                        <a:lnSpc>
                          <a:spcPct val="150000"/>
                        </a:lnSpc>
                        <a:spcAft>
                          <a:spcPts val="300"/>
                        </a:spcAft>
                      </a:pPr>
                      <a:r>
                        <a:rPr lang="en-US" sz="1500" b="1">
                          <a:effectLst/>
                        </a:rPr>
                        <a:t>TOTAL</a:t>
                      </a:r>
                      <a:endParaRPr lang="en-CA" sz="1500" b="1">
                        <a:effectLst/>
                        <a:latin typeface="Calibri" panose="020F0502020204030204"/>
                        <a:ea typeface="HGMinchoB"/>
                        <a:cs typeface="Georgia" panose="02040502050405020303" pitchFamily="18" charset="0"/>
                      </a:endParaRPr>
                    </a:p>
                  </a:txBody>
                  <a:tcPr marL="68580" marR="68580" marT="0" marB="0"/>
                </a:tc>
                <a:tc>
                  <a:txBody>
                    <a:bodyPr/>
                    <a:lstStyle/>
                    <a:p>
                      <a:pPr>
                        <a:lnSpc>
                          <a:spcPct val="150000"/>
                        </a:lnSpc>
                        <a:spcAft>
                          <a:spcPts val="300"/>
                        </a:spcAft>
                      </a:pPr>
                      <a:r>
                        <a:rPr lang="en-US" sz="1500" b="1">
                          <a:effectLst/>
                        </a:rPr>
                        <a:t>693</a:t>
                      </a:r>
                      <a:endParaRPr lang="en-CA" sz="1500" b="1">
                        <a:effectLst/>
                        <a:latin typeface="Calibri" panose="020F0502020204030204"/>
                        <a:ea typeface="HGMinchoB"/>
                        <a:cs typeface="Georgia" panose="02040502050405020303" pitchFamily="18" charset="0"/>
                      </a:endParaRPr>
                    </a:p>
                  </a:txBody>
                  <a:tcPr marL="68580" marR="68580" marT="0" marB="0"/>
                </a:tc>
                <a:tc>
                  <a:txBody>
                    <a:bodyPr/>
                    <a:lstStyle/>
                    <a:p>
                      <a:pPr>
                        <a:lnSpc>
                          <a:spcPct val="150000"/>
                        </a:lnSpc>
                        <a:spcAft>
                          <a:spcPts val="300"/>
                        </a:spcAft>
                      </a:pPr>
                      <a:r>
                        <a:rPr lang="en-US" sz="1500" b="1">
                          <a:effectLst/>
                        </a:rPr>
                        <a:t>223</a:t>
                      </a:r>
                      <a:endParaRPr lang="en-CA" sz="1500" b="1">
                        <a:effectLst/>
                        <a:latin typeface="Calibri" panose="020F0502020204030204"/>
                        <a:ea typeface="HGMinchoB"/>
                        <a:cs typeface="Georgia" panose="02040502050405020303" pitchFamily="18" charset="0"/>
                      </a:endParaRPr>
                    </a:p>
                  </a:txBody>
                  <a:tcPr marL="68580" marR="68580" marT="0" marB="0"/>
                </a:tc>
                <a:tc>
                  <a:txBody>
                    <a:bodyPr/>
                    <a:lstStyle/>
                    <a:p>
                      <a:pPr>
                        <a:lnSpc>
                          <a:spcPct val="150000"/>
                        </a:lnSpc>
                        <a:spcAft>
                          <a:spcPts val="300"/>
                        </a:spcAft>
                      </a:pPr>
                      <a:r>
                        <a:rPr lang="en-US" sz="1500" b="1" dirty="0">
                          <a:effectLst/>
                        </a:rPr>
                        <a:t>32%</a:t>
                      </a:r>
                      <a:endParaRPr lang="en-CA" sz="1500" b="1" dirty="0">
                        <a:effectLst/>
                        <a:latin typeface="Calibri" panose="020F0502020204030204"/>
                        <a:ea typeface="HGMinchoB"/>
                        <a:cs typeface="Georgia" panose="02040502050405020303"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39738" y="627063"/>
            <a:ext cx="7732712" cy="623887"/>
          </a:xfrm>
        </p:spPr>
        <p:txBody>
          <a:bodyPr/>
          <a:lstStyle/>
          <a:p>
            <a:pPr>
              <a:defRPr/>
            </a:pPr>
            <a:r>
              <a:rPr lang="en-CA" dirty="0" smtClean="0"/>
              <a:t>Survey Questions</a:t>
            </a:r>
            <a:endParaRPr lang="en-CA" dirty="0"/>
          </a:p>
        </p:txBody>
      </p:sp>
      <p:sp>
        <p:nvSpPr>
          <p:cNvPr id="3" name="Text Placeholder 2"/>
          <p:cNvSpPr>
            <a:spLocks noGrp="1"/>
          </p:cNvSpPr>
          <p:nvPr>
            <p:ph type="body" sz="quarter" idx="12"/>
          </p:nvPr>
        </p:nvSpPr>
        <p:spPr>
          <a:xfrm>
            <a:off x="439738" y="1344613"/>
            <a:ext cx="7732712" cy="5108575"/>
          </a:xfrm>
        </p:spPr>
        <p:txBody>
          <a:bodyPr/>
          <a:lstStyle/>
          <a:p>
            <a:pPr marL="0" indent="0">
              <a:buNone/>
            </a:pPr>
            <a:endParaRPr lang="en-CA" sz="2800" dirty="0"/>
          </a:p>
          <a:p>
            <a:pPr lvl="0"/>
            <a:r>
              <a:rPr lang="en-US" sz="2800" dirty="0" smtClean="0"/>
              <a:t>Current </a:t>
            </a:r>
            <a:r>
              <a:rPr lang="en-US" sz="2800" dirty="0"/>
              <a:t>mass </a:t>
            </a:r>
            <a:r>
              <a:rPr lang="en-US" sz="2800" dirty="0" err="1"/>
              <a:t>mailout</a:t>
            </a:r>
            <a:r>
              <a:rPr lang="en-US" sz="2800" dirty="0"/>
              <a:t> tool used</a:t>
            </a:r>
            <a:endParaRPr lang="en-CA" sz="2800" dirty="0"/>
          </a:p>
          <a:p>
            <a:pPr lvl="0"/>
            <a:r>
              <a:rPr lang="en-US" sz="2800" dirty="0"/>
              <a:t>e-Publications managed</a:t>
            </a:r>
            <a:endParaRPr lang="en-CA" sz="2800" dirty="0"/>
          </a:p>
          <a:p>
            <a:pPr lvl="0"/>
            <a:r>
              <a:rPr lang="en-US" sz="2800" dirty="0"/>
              <a:t>Satisfaction with current tool</a:t>
            </a:r>
            <a:endParaRPr lang="en-CA" sz="2800" dirty="0"/>
          </a:p>
          <a:p>
            <a:pPr lvl="0"/>
            <a:r>
              <a:rPr lang="en-US" sz="2800" dirty="0"/>
              <a:t>Feature requirements for a new tool</a:t>
            </a:r>
            <a:endParaRPr lang="en-CA" sz="2800" dirty="0"/>
          </a:p>
          <a:p>
            <a:pPr lvl="0"/>
            <a:r>
              <a:rPr lang="en-US" sz="2800" dirty="0"/>
              <a:t>Support needs</a:t>
            </a:r>
            <a:endParaRPr lang="en-CA"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CA" dirty="0" smtClean="0"/>
              <a:t>Major findings</a:t>
            </a:r>
            <a:endParaRPr lang="en-CA" dirty="0"/>
          </a:p>
        </p:txBody>
      </p:sp>
      <p:sp>
        <p:nvSpPr>
          <p:cNvPr id="3" name="Text Placeholder 2"/>
          <p:cNvSpPr>
            <a:spLocks noGrp="1"/>
          </p:cNvSpPr>
          <p:nvPr>
            <p:ph type="body" sz="quarter" idx="12"/>
          </p:nvPr>
        </p:nvSpPr>
        <p:spPr/>
        <p:txBody>
          <a:bodyPr/>
          <a:lstStyle/>
          <a:p>
            <a:pPr lvl="0"/>
            <a:r>
              <a:rPr lang="en-US" sz="2800" dirty="0" smtClean="0"/>
              <a:t>Current </a:t>
            </a:r>
            <a:r>
              <a:rPr lang="en-US" sz="2800" dirty="0"/>
              <a:t>mass </a:t>
            </a:r>
            <a:r>
              <a:rPr lang="en-US" sz="2800" dirty="0" err="1"/>
              <a:t>mailout</a:t>
            </a:r>
            <a:r>
              <a:rPr lang="en-US" sz="2800" dirty="0"/>
              <a:t> tool used</a:t>
            </a:r>
            <a:endParaRPr lang="en-CA" sz="2800" dirty="0"/>
          </a:p>
          <a:p>
            <a:pPr lvl="0"/>
            <a:r>
              <a:rPr lang="en-US" sz="2800" dirty="0"/>
              <a:t>Issues with current tool</a:t>
            </a:r>
            <a:endParaRPr lang="en-CA" sz="2800" dirty="0"/>
          </a:p>
          <a:p>
            <a:pPr lvl="0"/>
            <a:r>
              <a:rPr lang="en-US" sz="2800" dirty="0"/>
              <a:t>Benefits of current tool</a:t>
            </a:r>
            <a:endParaRPr lang="en-CA" sz="2800" dirty="0"/>
          </a:p>
          <a:p>
            <a:pPr lvl="0"/>
            <a:r>
              <a:rPr lang="en-US" sz="2800" dirty="0"/>
              <a:t>Current spend</a:t>
            </a:r>
            <a:endParaRPr lang="en-CA" sz="2800" dirty="0"/>
          </a:p>
          <a:p>
            <a:pPr lvl="0"/>
            <a:r>
              <a:rPr lang="en-US" sz="2800" dirty="0"/>
              <a:t>Required features for a new tool</a:t>
            </a:r>
            <a:endParaRPr lang="en-CA" sz="2800" dirty="0"/>
          </a:p>
          <a:p>
            <a:endParaRPr lang="en-CA" dirty="0"/>
          </a:p>
        </p:txBody>
      </p:sp>
    </p:spTree>
    <p:extLst>
      <p:ext uri="{BB962C8B-B14F-4D97-AF65-F5344CB8AC3E}">
        <p14:creationId xmlns:p14="http://schemas.microsoft.com/office/powerpoint/2010/main" val="1496086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996447267"/>
              </p:ext>
            </p:extLst>
          </p:nvPr>
        </p:nvGraphicFramePr>
        <p:xfrm>
          <a:off x="1403648" y="1700808"/>
          <a:ext cx="6096367" cy="437688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2"/>
          <p:cNvSpPr>
            <a:spLocks noGrp="1"/>
          </p:cNvSpPr>
          <p:nvPr>
            <p:ph type="body" sz="quarter" idx="11"/>
          </p:nvPr>
        </p:nvSpPr>
        <p:spPr>
          <a:xfrm>
            <a:off x="438954" y="627534"/>
            <a:ext cx="7877462" cy="623331"/>
          </a:xfrm>
        </p:spPr>
        <p:txBody>
          <a:bodyPr/>
          <a:lstStyle/>
          <a:p>
            <a:r>
              <a:rPr lang="en-CA" dirty="0" smtClean="0"/>
              <a:t>FIPPA compliance</a:t>
            </a:r>
            <a:endParaRPr lang="en-CA" dirty="0"/>
          </a:p>
        </p:txBody>
      </p:sp>
    </p:spTree>
    <p:extLst>
      <p:ext uri="{BB962C8B-B14F-4D97-AF65-F5344CB8AC3E}">
        <p14:creationId xmlns:p14="http://schemas.microsoft.com/office/powerpoint/2010/main" val="1645862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467805679"/>
              </p:ext>
            </p:extLst>
          </p:nvPr>
        </p:nvGraphicFramePr>
        <p:xfrm>
          <a:off x="35496" y="1196752"/>
          <a:ext cx="8892480" cy="537321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p:cNvSpPr>
            <a:spLocks noGrp="1"/>
          </p:cNvSpPr>
          <p:nvPr>
            <p:ph type="body" sz="quarter" idx="11"/>
          </p:nvPr>
        </p:nvSpPr>
        <p:spPr>
          <a:xfrm>
            <a:off x="438954" y="627534"/>
            <a:ext cx="7877462" cy="623331"/>
          </a:xfrm>
        </p:spPr>
        <p:txBody>
          <a:bodyPr/>
          <a:lstStyle/>
          <a:p>
            <a:r>
              <a:rPr lang="en-CA" dirty="0" smtClean="0"/>
              <a:t>Current mail tool</a:t>
            </a:r>
            <a:endParaRPr lang="en-CA" dirty="0"/>
          </a:p>
        </p:txBody>
      </p:sp>
    </p:spTree>
    <p:extLst>
      <p:ext uri="{BB962C8B-B14F-4D97-AF65-F5344CB8AC3E}">
        <p14:creationId xmlns:p14="http://schemas.microsoft.com/office/powerpoint/2010/main" val="3105597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38954" y="627534"/>
            <a:ext cx="7877462" cy="623331"/>
          </a:xfrm>
        </p:spPr>
        <p:txBody>
          <a:bodyPr/>
          <a:lstStyle/>
          <a:p>
            <a:r>
              <a:rPr lang="en-CA" dirty="0" err="1" smtClean="0"/>
              <a:t>Mailchimp</a:t>
            </a:r>
            <a:r>
              <a:rPr lang="en-CA" dirty="0" smtClean="0"/>
              <a:t> VS. Campaigner</a:t>
            </a:r>
            <a:endParaRPr lang="en-CA" dirty="0"/>
          </a:p>
        </p:txBody>
      </p:sp>
      <p:graphicFrame>
        <p:nvGraphicFramePr>
          <p:cNvPr id="5" name="Chart 4"/>
          <p:cNvGraphicFramePr/>
          <p:nvPr>
            <p:extLst>
              <p:ext uri="{D42A27DB-BD31-4B8C-83A1-F6EECF244321}">
                <p14:modId xmlns:p14="http://schemas.microsoft.com/office/powerpoint/2010/main" val="490671266"/>
              </p:ext>
            </p:extLst>
          </p:nvPr>
        </p:nvGraphicFramePr>
        <p:xfrm>
          <a:off x="683568" y="1559104"/>
          <a:ext cx="8040894" cy="4824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0359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CA" dirty="0" smtClean="0"/>
              <a:t>Satisfaction</a:t>
            </a:r>
            <a:endParaRPr lang="en-CA" dirty="0"/>
          </a:p>
        </p:txBody>
      </p:sp>
      <p:graphicFrame>
        <p:nvGraphicFramePr>
          <p:cNvPr id="5" name="Chart 4"/>
          <p:cNvGraphicFramePr>
            <a:graphicFrameLocks/>
          </p:cNvGraphicFramePr>
          <p:nvPr>
            <p:extLst>
              <p:ext uri="{D42A27DB-BD31-4B8C-83A1-F6EECF244321}">
                <p14:modId xmlns:p14="http://schemas.microsoft.com/office/powerpoint/2010/main" val="1965625380"/>
              </p:ext>
            </p:extLst>
          </p:nvPr>
        </p:nvGraphicFramePr>
        <p:xfrm>
          <a:off x="505279" y="1484784"/>
          <a:ext cx="7536837" cy="45221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818555"/>
      </p:ext>
    </p:extLst>
  </p:cSld>
  <p:clrMapOvr>
    <a:masterClrMapping/>
  </p:clrMapOvr>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20.jpeg"/></Relationships>
</file>

<file path=ppt/theme/_rels/themeOverride10.xml.rels><?xml version="1.0" encoding="UTF-8" standalone="yes"?>
<Relationships xmlns="http://schemas.openxmlformats.org/package/2006/relationships"><Relationship Id="rId1" Type="http://schemas.openxmlformats.org/officeDocument/2006/relationships/image" Target="../media/image20.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20.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20.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20.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20.jpeg"/></Relationships>
</file>

<file path=ppt/theme/_rels/themeOverride8.xml.rels><?xml version="1.0" encoding="UTF-8" standalone="yes"?>
<Relationships xmlns="http://schemas.openxmlformats.org/package/2006/relationships"><Relationship Id="rId1" Type="http://schemas.openxmlformats.org/officeDocument/2006/relationships/image" Target="../media/image20.jpeg"/></Relationships>
</file>

<file path=ppt/theme/theme1.xml><?xml version="1.0" encoding="utf-8"?>
<a:theme xmlns:a="http://schemas.openxmlformats.org/drawingml/2006/main" name="Office Theme">
  <a:themeElements>
    <a:clrScheme name="UBC Brand 1">
      <a:dk1>
        <a:srgbClr val="002040"/>
      </a:dk1>
      <a:lt1>
        <a:sysClr val="window" lastClr="FFFFFF"/>
      </a:lt1>
      <a:dk2>
        <a:srgbClr val="486B7F"/>
      </a:dk2>
      <a:lt2>
        <a:srgbClr val="EEECE1"/>
      </a:lt2>
      <a:accent1>
        <a:srgbClr val="002040"/>
      </a:accent1>
      <a:accent2>
        <a:srgbClr val="2E526B"/>
      </a:accent2>
      <a:accent3>
        <a:srgbClr val="6A8999"/>
      </a:accent3>
      <a:accent4>
        <a:srgbClr val="A7B9C1"/>
      </a:accent4>
      <a:accent5>
        <a:srgbClr val="BECBD0"/>
      </a:accent5>
      <a:accent6>
        <a:srgbClr val="D0DCD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ysClr val="windowText" lastClr="000000"/>
    </a:dk1>
    <a:lt1>
      <a:sysClr val="window" lastClr="FFFFFF"/>
    </a:lt1>
    <a:dk2>
      <a:srgbClr val="424456"/>
    </a:dk2>
    <a:lt2>
      <a:srgbClr val="DEDEDE"/>
    </a:lt2>
    <a:accent1>
      <a:srgbClr val="3F6FBC"/>
    </a:accent1>
    <a:accent2>
      <a:srgbClr val="BCF902"/>
    </a:accent2>
    <a:accent3>
      <a:srgbClr val="2BA6E8"/>
    </a:accent3>
    <a:accent4>
      <a:srgbClr val="002859"/>
    </a:accent4>
    <a:accent5>
      <a:srgbClr val="FF7720"/>
    </a:accent5>
    <a:accent6>
      <a:srgbClr val="FFFFFF"/>
    </a:accent6>
    <a:hlink>
      <a:srgbClr val="438086"/>
    </a:hlink>
    <a:folHlink>
      <a:srgbClr val="C0000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100000" r="280000" b="28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100000" r="280000" b="28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Override>
</file>

<file path=ppt/theme/themeOverride10.xml><?xml version="1.0" encoding="utf-8"?>
<a:themeOverride xmlns:a="http://schemas.openxmlformats.org/drawingml/2006/main">
  <a:clrScheme name="Custom 1">
    <a:dk1>
      <a:sysClr val="windowText" lastClr="000000"/>
    </a:dk1>
    <a:lt1>
      <a:sysClr val="window" lastClr="FFFFFF"/>
    </a:lt1>
    <a:dk2>
      <a:srgbClr val="424456"/>
    </a:dk2>
    <a:lt2>
      <a:srgbClr val="DEDEDE"/>
    </a:lt2>
    <a:accent1>
      <a:srgbClr val="3F6FBC"/>
    </a:accent1>
    <a:accent2>
      <a:srgbClr val="BCF902"/>
    </a:accent2>
    <a:accent3>
      <a:srgbClr val="2BA6E8"/>
    </a:accent3>
    <a:accent4>
      <a:srgbClr val="002859"/>
    </a:accent4>
    <a:accent5>
      <a:srgbClr val="FF7720"/>
    </a:accent5>
    <a:accent6>
      <a:srgbClr val="FFFFFF"/>
    </a:accent6>
    <a:hlink>
      <a:srgbClr val="438086"/>
    </a:hlink>
    <a:folHlink>
      <a:srgbClr val="C0000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100000" r="280000" b="28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100000" r="280000" b="28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424456"/>
    </a:dk2>
    <a:lt2>
      <a:srgbClr val="DEDEDE"/>
    </a:lt2>
    <a:accent1>
      <a:srgbClr val="3F6FBC"/>
    </a:accent1>
    <a:accent2>
      <a:srgbClr val="BCF902"/>
    </a:accent2>
    <a:accent3>
      <a:srgbClr val="2BA6E8"/>
    </a:accent3>
    <a:accent4>
      <a:srgbClr val="002859"/>
    </a:accent4>
    <a:accent5>
      <a:srgbClr val="FF7720"/>
    </a:accent5>
    <a:accent6>
      <a:srgbClr val="FFFFFF"/>
    </a:accent6>
    <a:hlink>
      <a:srgbClr val="438086"/>
    </a:hlink>
    <a:folHlink>
      <a:srgbClr val="C0000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100000" r="280000" b="28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100000" r="280000" b="28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424456"/>
    </a:dk2>
    <a:lt2>
      <a:srgbClr val="DEDEDE"/>
    </a:lt2>
    <a:accent1>
      <a:srgbClr val="3F6FBC"/>
    </a:accent1>
    <a:accent2>
      <a:srgbClr val="BCF902"/>
    </a:accent2>
    <a:accent3>
      <a:srgbClr val="2BA6E8"/>
    </a:accent3>
    <a:accent4>
      <a:srgbClr val="002859"/>
    </a:accent4>
    <a:accent5>
      <a:srgbClr val="FF7720"/>
    </a:accent5>
    <a:accent6>
      <a:srgbClr val="FFFFFF"/>
    </a:accent6>
    <a:hlink>
      <a:srgbClr val="438086"/>
    </a:hlink>
    <a:folHlink>
      <a:srgbClr val="C0000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100000" r="280000" b="28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100000" r="280000" b="28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ustom 1">
    <a:dk1>
      <a:sysClr val="windowText" lastClr="000000"/>
    </a:dk1>
    <a:lt1>
      <a:sysClr val="window" lastClr="FFFFFF"/>
    </a:lt1>
    <a:dk2>
      <a:srgbClr val="424456"/>
    </a:dk2>
    <a:lt2>
      <a:srgbClr val="DEDEDE"/>
    </a:lt2>
    <a:accent1>
      <a:srgbClr val="3F6FBC"/>
    </a:accent1>
    <a:accent2>
      <a:srgbClr val="BCF902"/>
    </a:accent2>
    <a:accent3>
      <a:srgbClr val="2BA6E8"/>
    </a:accent3>
    <a:accent4>
      <a:srgbClr val="002859"/>
    </a:accent4>
    <a:accent5>
      <a:srgbClr val="FF7720"/>
    </a:accent5>
    <a:accent6>
      <a:srgbClr val="FFFFFF"/>
    </a:accent6>
    <a:hlink>
      <a:srgbClr val="438086"/>
    </a:hlink>
    <a:folHlink>
      <a:srgbClr val="C0000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100000" r="280000" b="28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100000" r="280000" b="28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Override>
</file>

<file path=ppt/theme/themeOverride6.xml><?xml version="1.0" encoding="utf-8"?>
<a:themeOverride xmlns:a="http://schemas.openxmlformats.org/drawingml/2006/main">
  <a:clrScheme name="Custom 1">
    <a:dk1>
      <a:sysClr val="windowText" lastClr="000000"/>
    </a:dk1>
    <a:lt1>
      <a:sysClr val="window" lastClr="FFFFFF"/>
    </a:lt1>
    <a:dk2>
      <a:srgbClr val="424456"/>
    </a:dk2>
    <a:lt2>
      <a:srgbClr val="DEDEDE"/>
    </a:lt2>
    <a:accent1>
      <a:srgbClr val="3F6FBC"/>
    </a:accent1>
    <a:accent2>
      <a:srgbClr val="BCF902"/>
    </a:accent2>
    <a:accent3>
      <a:srgbClr val="2BA6E8"/>
    </a:accent3>
    <a:accent4>
      <a:srgbClr val="002859"/>
    </a:accent4>
    <a:accent5>
      <a:srgbClr val="FF7720"/>
    </a:accent5>
    <a:accent6>
      <a:srgbClr val="FFFFFF"/>
    </a:accent6>
    <a:hlink>
      <a:srgbClr val="438086"/>
    </a:hlink>
    <a:folHlink>
      <a:srgbClr val="C0000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100000" r="280000" b="28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100000" r="280000" b="28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Custom 1">
    <a:dk1>
      <a:sysClr val="windowText" lastClr="000000"/>
    </a:dk1>
    <a:lt1>
      <a:sysClr val="window" lastClr="FFFFFF"/>
    </a:lt1>
    <a:dk2>
      <a:srgbClr val="424456"/>
    </a:dk2>
    <a:lt2>
      <a:srgbClr val="DEDEDE"/>
    </a:lt2>
    <a:accent1>
      <a:srgbClr val="3F6FBC"/>
    </a:accent1>
    <a:accent2>
      <a:srgbClr val="BCF902"/>
    </a:accent2>
    <a:accent3>
      <a:srgbClr val="2BA6E8"/>
    </a:accent3>
    <a:accent4>
      <a:srgbClr val="002859"/>
    </a:accent4>
    <a:accent5>
      <a:srgbClr val="FF7720"/>
    </a:accent5>
    <a:accent6>
      <a:srgbClr val="FFFFFF"/>
    </a:accent6>
    <a:hlink>
      <a:srgbClr val="438086"/>
    </a:hlink>
    <a:folHlink>
      <a:srgbClr val="C0000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100000" r="280000" b="28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100000" r="280000" b="28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319085a7-2bb8-4cb0-a1e7-b5f1ddd48919">MSXPUVT3F3PM-1444249372-15</_dlc_DocId>
    <_dlc_DocIdUrl xmlns="319085a7-2bb8-4cb0-a1e7-b5f1ddd48919">
      <Url>https://projects.shareit.it.ubc.ca/projects/emes/_layouts/15/DocIdRedir.aspx?ID=MSXPUVT3F3PM-1444249372-15</Url>
      <Description>MSXPUVT3F3PM-1444249372-15</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B91918D95FBCF468E57D199C075F1AA" ma:contentTypeVersion="0" ma:contentTypeDescription="Create a new document." ma:contentTypeScope="" ma:versionID="b0faadd1333bde8d4414d8dafc49e5f2">
  <xsd:schema xmlns:xsd="http://www.w3.org/2001/XMLSchema" xmlns:xs="http://www.w3.org/2001/XMLSchema" xmlns:p="http://schemas.microsoft.com/office/2006/metadata/properties" xmlns:ns2="319085a7-2bb8-4cb0-a1e7-b5f1ddd48919" targetNamespace="http://schemas.microsoft.com/office/2006/metadata/properties" ma:root="true" ma:fieldsID="27344c94091a2728539fa7fdab2c7905" ns2:_="">
    <xsd:import namespace="319085a7-2bb8-4cb0-a1e7-b5f1ddd4891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9085a7-2bb8-4cb0-a1e7-b5f1ddd4891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021CB59-F260-4D4A-A309-EC9433852B9C}">
  <ds:schemaRefs>
    <ds:schemaRef ds:uri="http://schemas.microsoft.com/sharepoint/v3/contenttype/forms"/>
  </ds:schemaRefs>
</ds:datastoreItem>
</file>

<file path=customXml/itemProps2.xml><?xml version="1.0" encoding="utf-8"?>
<ds:datastoreItem xmlns:ds="http://schemas.openxmlformats.org/officeDocument/2006/customXml" ds:itemID="{6267FA73-AAE5-49BD-B0BE-91A069A851D7}">
  <ds:schemaRefs>
    <ds:schemaRef ds:uri="http://purl.org/dc/terms/"/>
    <ds:schemaRef ds:uri="http://www.w3.org/XML/1998/namespace"/>
    <ds:schemaRef ds:uri="http://purl.org/dc/elements/1.1/"/>
    <ds:schemaRef ds:uri="http://schemas.microsoft.com/office/2006/documentManagement/types"/>
    <ds:schemaRef ds:uri="http://purl.org/dc/dcmitype/"/>
    <ds:schemaRef ds:uri="http://schemas.microsoft.com/office/infopath/2007/PartnerControls"/>
    <ds:schemaRef ds:uri="http://schemas.microsoft.com/office/2006/metadata/properties"/>
    <ds:schemaRef ds:uri="319085a7-2bb8-4cb0-a1e7-b5f1ddd48919"/>
    <ds:schemaRef ds:uri="http://schemas.openxmlformats.org/package/2006/metadata/core-properties"/>
  </ds:schemaRefs>
</ds:datastoreItem>
</file>

<file path=customXml/itemProps3.xml><?xml version="1.0" encoding="utf-8"?>
<ds:datastoreItem xmlns:ds="http://schemas.openxmlformats.org/officeDocument/2006/customXml" ds:itemID="{2849A5CD-F148-4376-B742-3E6B084148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9085a7-2bb8-4cb0-a1e7-b5f1ddd489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8B2770B-963D-4DD8-9007-D9C0A03434D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9245</TotalTime>
  <Words>191</Words>
  <Application>Microsoft Office PowerPoint</Application>
  <PresentationFormat>On-screen Show (4:3)</PresentationFormat>
  <Paragraphs>63</Paragraphs>
  <Slides>17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MS PGothic</vt:lpstr>
      <vt:lpstr>MS PGothic</vt:lpstr>
      <vt:lpstr>Arial</vt:lpstr>
      <vt:lpstr>Calibri</vt:lpstr>
      <vt:lpstr>Calibri Light</vt:lpstr>
      <vt:lpstr>Courier New</vt:lpstr>
      <vt:lpstr>Georgia</vt:lpstr>
      <vt:lpstr>HGMinchoB</vt:lpstr>
      <vt:lpstr>Whitney Bold</vt:lpstr>
      <vt:lpstr>Whitney Book</vt:lpstr>
      <vt:lpstr>WhitneyHTF-Bold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UBC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Theme template slides</dc:title>
  <dc:creator>Ann Goncalves</dc:creator>
  <cp:lastModifiedBy>LeBlanc, Jennifer</cp:lastModifiedBy>
  <cp:revision>314</cp:revision>
  <cp:lastPrinted>2015-09-29T17:52:21Z</cp:lastPrinted>
  <dcterms:created xsi:type="dcterms:W3CDTF">2010-06-15T20:07:28Z</dcterms:created>
  <dcterms:modified xsi:type="dcterms:W3CDTF">2018-08-10T18:04:22Z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79ce5ef2-34d8-42d4-9259-c9e74e45d5a3</vt:lpwstr>
  </property>
  <property fmtid="{D5CDD505-2E9C-101B-9397-08002B2CF9AE}" pid="3" name="ContentTypeId">
    <vt:lpwstr>0x0101007B91918D95FBCF468E57D199C075F1AA</vt:lpwstr>
  </property>
</Properties>
</file>